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4"/>
  </p:notesMasterIdLst>
  <p:handoutMasterIdLst>
    <p:handoutMasterId r:id="rId25"/>
  </p:handoutMasterIdLst>
  <p:sldIdLst>
    <p:sldId id="361" r:id="rId4"/>
    <p:sldId id="431" r:id="rId5"/>
    <p:sldId id="462" r:id="rId6"/>
    <p:sldId id="456" r:id="rId7"/>
    <p:sldId id="477" r:id="rId8"/>
    <p:sldId id="467" r:id="rId9"/>
    <p:sldId id="452" r:id="rId10"/>
    <p:sldId id="457" r:id="rId11"/>
    <p:sldId id="468" r:id="rId12"/>
    <p:sldId id="454" r:id="rId13"/>
    <p:sldId id="438" r:id="rId14"/>
    <p:sldId id="469" r:id="rId15"/>
    <p:sldId id="470" r:id="rId16"/>
    <p:sldId id="478" r:id="rId17"/>
    <p:sldId id="385" r:id="rId18"/>
    <p:sldId id="474" r:id="rId19"/>
    <p:sldId id="471" r:id="rId20"/>
    <p:sldId id="479" r:id="rId21"/>
    <p:sldId id="475" r:id="rId22"/>
    <p:sldId id="465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nd Nielsen" initials="TN" lastIdx="1" clrIdx="0">
    <p:extLst>
      <p:ext uri="{19B8F6BF-5375-455C-9EA6-DF929625EA0E}">
        <p15:presenceInfo xmlns="" xmlns:p15="http://schemas.microsoft.com/office/powerpoint/2012/main" userId="992435fa9afad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5E1"/>
    <a:srgbClr val="58585A"/>
    <a:srgbClr val="00AEEF"/>
    <a:srgbClr val="01B4E7"/>
    <a:srgbClr val="005DAA"/>
    <a:srgbClr val="FF7600"/>
    <a:srgbClr val="D91B5C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30" autoAdjust="0"/>
    <p:restoredTop sz="94660"/>
  </p:normalViewPr>
  <p:slideViewPr>
    <p:cSldViewPr>
      <p:cViewPr varScale="1">
        <p:scale>
          <a:sx n="168" d="100"/>
          <a:sy n="168" d="100"/>
        </p:scale>
        <p:origin x="-120" y="-20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E389F-CAF2-43CF-A265-8554E0A88771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42E9C68-0DC3-4090-8EDE-F89432021468}">
      <dgm:prSet/>
      <dgm:spPr/>
      <dgm:t>
        <a:bodyPr/>
        <a:lstStyle/>
        <a:p>
          <a:r>
            <a:rPr lang="nb-NO"/>
            <a:t>CICO i klubben</a:t>
          </a:r>
        </a:p>
      </dgm:t>
    </dgm:pt>
    <dgm:pt modelId="{2FBF4DAC-9AE4-4E28-8B56-E23ACD646FE7}" type="parTrans" cxnId="{B4ADBDC9-11CD-4339-BBC1-F7BBDC69AF2C}">
      <dgm:prSet/>
      <dgm:spPr/>
      <dgm:t>
        <a:bodyPr/>
        <a:lstStyle/>
        <a:p>
          <a:endParaRPr lang="nb-NO"/>
        </a:p>
      </dgm:t>
    </dgm:pt>
    <dgm:pt modelId="{9D4D7859-8A11-4564-BBAB-D12CA78C72BD}" type="sibTrans" cxnId="{B4ADBDC9-11CD-4339-BBC1-F7BBDC69AF2C}">
      <dgm:prSet/>
      <dgm:spPr/>
      <dgm:t>
        <a:bodyPr/>
        <a:lstStyle/>
        <a:p>
          <a:endParaRPr lang="nb-NO"/>
        </a:p>
      </dgm:t>
    </dgm:pt>
    <dgm:pt modelId="{36FBB276-67C0-4C78-8433-10BA0779AB3C}">
      <dgm:prSet/>
      <dgm:spPr/>
      <dgm:t>
        <a:bodyPr/>
        <a:lstStyle/>
        <a:p>
          <a:r>
            <a:rPr lang="nb-NO"/>
            <a:t>DICO i distriktet</a:t>
          </a:r>
        </a:p>
      </dgm:t>
    </dgm:pt>
    <dgm:pt modelId="{DA7EB0E8-E6AF-43F1-B1FC-95F89D70CF69}" type="parTrans" cxnId="{9DCF369D-BB0A-4106-A887-812DE4826119}">
      <dgm:prSet/>
      <dgm:spPr/>
      <dgm:t>
        <a:bodyPr/>
        <a:lstStyle/>
        <a:p>
          <a:endParaRPr lang="nb-NO"/>
        </a:p>
      </dgm:t>
    </dgm:pt>
    <dgm:pt modelId="{48C7C1F6-F730-4187-A57E-2A59EACB97D8}" type="sibTrans" cxnId="{9DCF369D-BB0A-4106-A887-812DE4826119}">
      <dgm:prSet/>
      <dgm:spPr/>
      <dgm:t>
        <a:bodyPr/>
        <a:lstStyle/>
        <a:p>
          <a:endParaRPr lang="nb-NO"/>
        </a:p>
      </dgm:t>
    </dgm:pt>
    <dgm:pt modelId="{6128148C-1EEB-414D-83F6-52D74354B4AE}">
      <dgm:prSet/>
      <dgm:spPr/>
      <dgm:t>
        <a:bodyPr/>
        <a:lstStyle/>
        <a:p>
          <a:r>
            <a:rPr lang="nb-NO" dirty="0"/>
            <a:t>Webmaster i NORFO</a:t>
          </a:r>
        </a:p>
      </dgm:t>
    </dgm:pt>
    <dgm:pt modelId="{517D86BC-B9B8-474E-A12F-4FA7D979AE3C}" type="parTrans" cxnId="{D3CE9837-AD59-402F-8A69-200726E5181E}">
      <dgm:prSet/>
      <dgm:spPr/>
      <dgm:t>
        <a:bodyPr/>
        <a:lstStyle/>
        <a:p>
          <a:endParaRPr lang="nb-NO"/>
        </a:p>
      </dgm:t>
    </dgm:pt>
    <dgm:pt modelId="{E8B5F94B-21D4-4FD0-A765-696A232A4633}" type="sibTrans" cxnId="{D3CE9837-AD59-402F-8A69-200726E5181E}">
      <dgm:prSet/>
      <dgm:spPr/>
      <dgm:t>
        <a:bodyPr/>
        <a:lstStyle/>
        <a:p>
          <a:endParaRPr lang="nb-NO"/>
        </a:p>
      </dgm:t>
    </dgm:pt>
    <dgm:pt modelId="{807CFFD9-2F57-4FF2-AC7F-03458B426317}">
      <dgm:prSet/>
      <dgm:spPr/>
      <dgm:t>
        <a:bodyPr/>
        <a:lstStyle/>
        <a:p>
          <a:r>
            <a:rPr lang="nb-NO" dirty="0"/>
            <a:t>Leverandør (</a:t>
          </a:r>
          <a:r>
            <a:rPr lang="nb-NO" dirty="0" err="1"/>
            <a:t>WebComputing</a:t>
          </a:r>
          <a:r>
            <a:rPr lang="nb-NO" dirty="0"/>
            <a:t>)</a:t>
          </a:r>
        </a:p>
      </dgm:t>
    </dgm:pt>
    <dgm:pt modelId="{119522D3-8138-459F-B5FB-2807C6410F46}" type="parTrans" cxnId="{9FB3E65D-78D8-4EBF-A7E5-90426810F7C5}">
      <dgm:prSet/>
      <dgm:spPr/>
      <dgm:t>
        <a:bodyPr/>
        <a:lstStyle/>
        <a:p>
          <a:endParaRPr lang="nb-NO"/>
        </a:p>
      </dgm:t>
    </dgm:pt>
    <dgm:pt modelId="{DD598C4B-744F-4BEE-B64C-087B1CA829AE}" type="sibTrans" cxnId="{9FB3E65D-78D8-4EBF-A7E5-90426810F7C5}">
      <dgm:prSet/>
      <dgm:spPr/>
      <dgm:t>
        <a:bodyPr/>
        <a:lstStyle/>
        <a:p>
          <a:endParaRPr lang="nb-NO"/>
        </a:p>
      </dgm:t>
    </dgm:pt>
    <dgm:pt modelId="{B05B1BE7-7C7B-48C0-805C-690BE23373A1}">
      <dgm:prSet/>
      <dgm:spPr/>
      <dgm:t>
        <a:bodyPr/>
        <a:lstStyle/>
        <a:p>
          <a:r>
            <a:rPr lang="nb-NO" dirty="0"/>
            <a:t>Support.rotary.no</a:t>
          </a:r>
        </a:p>
      </dgm:t>
    </dgm:pt>
    <dgm:pt modelId="{FB4468C2-E6FA-4656-971F-FE7F1A55B666}" type="parTrans" cxnId="{BAE9EAB0-DF9F-42E5-A7B7-5406779AB215}">
      <dgm:prSet/>
      <dgm:spPr/>
      <dgm:t>
        <a:bodyPr/>
        <a:lstStyle/>
        <a:p>
          <a:endParaRPr lang="nb-NO"/>
        </a:p>
      </dgm:t>
    </dgm:pt>
    <dgm:pt modelId="{A2C67926-5053-41F3-974C-6A89FB3F38AE}" type="sibTrans" cxnId="{BAE9EAB0-DF9F-42E5-A7B7-5406779AB215}">
      <dgm:prSet/>
      <dgm:spPr/>
      <dgm:t>
        <a:bodyPr/>
        <a:lstStyle/>
        <a:p>
          <a:endParaRPr lang="nb-NO"/>
        </a:p>
      </dgm:t>
    </dgm:pt>
    <dgm:pt modelId="{AFAEFDA2-9E81-4645-A9C7-1A47720AF877}" type="pres">
      <dgm:prSet presAssocID="{C33E389F-CAF2-43CF-A265-8554E0A887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b-NO"/>
        </a:p>
      </dgm:t>
    </dgm:pt>
    <dgm:pt modelId="{0C90DE4B-8662-450C-8EBE-5F08EF928659}" type="pres">
      <dgm:prSet presAssocID="{C33E389F-CAF2-43CF-A265-8554E0A88771}" presName="pyramid" presStyleLbl="node1" presStyleIdx="0" presStyleCnt="1" custScaleX="99229"/>
      <dgm:spPr/>
    </dgm:pt>
    <dgm:pt modelId="{FB10B452-63D1-496E-A042-F3D1BDAE805C}" type="pres">
      <dgm:prSet presAssocID="{C33E389F-CAF2-43CF-A265-8554E0A88771}" presName="theList" presStyleCnt="0"/>
      <dgm:spPr/>
    </dgm:pt>
    <dgm:pt modelId="{F199BADB-3459-40D4-9531-FF4E800A18B7}" type="pres">
      <dgm:prSet presAssocID="{A42E9C68-0DC3-4090-8EDE-F89432021468}" presName="aNode" presStyleLbl="fgAcc1" presStyleIdx="0" presStyleCnt="5" custLinFactY="329554" custLinFactNeighborX="1474" custLinFactNeighborY="4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E807690-EF91-419E-AB8C-B9BEE39B7932}" type="pres">
      <dgm:prSet presAssocID="{A42E9C68-0DC3-4090-8EDE-F89432021468}" presName="aSpace" presStyleCnt="0"/>
      <dgm:spPr/>
    </dgm:pt>
    <dgm:pt modelId="{D2AE3FDC-A4B5-4E49-9B58-D8B2FC7F5247}" type="pres">
      <dgm:prSet presAssocID="{36FBB276-67C0-4C78-8433-10BA0779AB3C}" presName="aNode" presStyleLbl="fgAcc1" presStyleIdx="1" presStyleCnt="5" custLinFactY="123645" custLinFactNeighborX="1474" custLinFactNeighborY="2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272260A-5370-40BB-AA6F-CF522613FBCA}" type="pres">
      <dgm:prSet presAssocID="{36FBB276-67C0-4C78-8433-10BA0779AB3C}" presName="aSpace" presStyleCnt="0"/>
      <dgm:spPr/>
    </dgm:pt>
    <dgm:pt modelId="{F595C3A5-727F-4648-AEB0-63195F98426B}" type="pres">
      <dgm:prSet presAssocID="{6128148C-1EEB-414D-83F6-52D74354B4AE}" presName="aNode" presStyleLbl="fgAcc1" presStyleIdx="2" presStyleCnt="5" custLinFactY="-81604" custLinFactNeighborX="1474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7150F1-FF29-47BC-B3DA-175B6767EAB4}" type="pres">
      <dgm:prSet presAssocID="{6128148C-1EEB-414D-83F6-52D74354B4AE}" presName="aSpace" presStyleCnt="0"/>
      <dgm:spPr/>
    </dgm:pt>
    <dgm:pt modelId="{4E2F9484-50C7-43DE-B32C-805D61C17FAD}" type="pres">
      <dgm:prSet presAssocID="{807CFFD9-2F57-4FF2-AC7F-03458B426317}" presName="aNode" presStyleLbl="fgAcc1" presStyleIdx="3" presStyleCnt="5" custScaleX="99999" custLinFactY="-299353" custLinFactNeighborX="1474" custLinFactNeighborY="-3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6D2AD59-1D2E-4DCD-B7CE-05376A1F50E5}" type="pres">
      <dgm:prSet presAssocID="{807CFFD9-2F57-4FF2-AC7F-03458B426317}" presName="aSpace" presStyleCnt="0"/>
      <dgm:spPr/>
    </dgm:pt>
    <dgm:pt modelId="{E190791F-5FF1-4744-A947-353EDC30981D}" type="pres">
      <dgm:prSet presAssocID="{B05B1BE7-7C7B-48C0-805C-690BE23373A1}" presName="aNode" presStyleLbl="fgAcc1" presStyleIdx="4" presStyleCnt="5" custLinFactY="47303" custLinFactNeighborX="1474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EB0C177-7C1C-4879-820F-A9B2E53F1BCC}" type="pres">
      <dgm:prSet presAssocID="{B05B1BE7-7C7B-48C0-805C-690BE23373A1}" presName="aSpace" presStyleCnt="0"/>
      <dgm:spPr/>
    </dgm:pt>
  </dgm:ptLst>
  <dgm:cxnLst>
    <dgm:cxn modelId="{826FE800-1FFD-4F05-B52E-641572E04847}" type="presOf" srcId="{6128148C-1EEB-414D-83F6-52D74354B4AE}" destId="{F595C3A5-727F-4648-AEB0-63195F98426B}" srcOrd="0" destOrd="0" presId="urn:microsoft.com/office/officeart/2005/8/layout/pyramid2"/>
    <dgm:cxn modelId="{A1FF00DA-567D-4BC4-A5AD-88B60332F70D}" type="presOf" srcId="{C33E389F-CAF2-43CF-A265-8554E0A88771}" destId="{AFAEFDA2-9E81-4645-A9C7-1A47720AF877}" srcOrd="0" destOrd="0" presId="urn:microsoft.com/office/officeart/2005/8/layout/pyramid2"/>
    <dgm:cxn modelId="{1AEE56B1-4BAC-4E4B-9A42-28E9F58BB6C3}" type="presOf" srcId="{B05B1BE7-7C7B-48C0-805C-690BE23373A1}" destId="{E190791F-5FF1-4744-A947-353EDC30981D}" srcOrd="0" destOrd="0" presId="urn:microsoft.com/office/officeart/2005/8/layout/pyramid2"/>
    <dgm:cxn modelId="{03E08370-6262-469B-A127-3102CFEAB9D5}" type="presOf" srcId="{36FBB276-67C0-4C78-8433-10BA0779AB3C}" destId="{D2AE3FDC-A4B5-4E49-9B58-D8B2FC7F5247}" srcOrd="0" destOrd="0" presId="urn:microsoft.com/office/officeart/2005/8/layout/pyramid2"/>
    <dgm:cxn modelId="{D4D01C16-473E-4719-9AB2-142BAF0994ED}" type="presOf" srcId="{A42E9C68-0DC3-4090-8EDE-F89432021468}" destId="{F199BADB-3459-40D4-9531-FF4E800A18B7}" srcOrd="0" destOrd="0" presId="urn:microsoft.com/office/officeart/2005/8/layout/pyramid2"/>
    <dgm:cxn modelId="{9FB3E65D-78D8-4EBF-A7E5-90426810F7C5}" srcId="{C33E389F-CAF2-43CF-A265-8554E0A88771}" destId="{807CFFD9-2F57-4FF2-AC7F-03458B426317}" srcOrd="3" destOrd="0" parTransId="{119522D3-8138-459F-B5FB-2807C6410F46}" sibTransId="{DD598C4B-744F-4BEE-B64C-087B1CA829AE}"/>
    <dgm:cxn modelId="{8F0BA32F-3071-4D41-857D-3D79EC7134EF}" type="presOf" srcId="{807CFFD9-2F57-4FF2-AC7F-03458B426317}" destId="{4E2F9484-50C7-43DE-B32C-805D61C17FAD}" srcOrd="0" destOrd="0" presId="urn:microsoft.com/office/officeart/2005/8/layout/pyramid2"/>
    <dgm:cxn modelId="{B4ADBDC9-11CD-4339-BBC1-F7BBDC69AF2C}" srcId="{C33E389F-CAF2-43CF-A265-8554E0A88771}" destId="{A42E9C68-0DC3-4090-8EDE-F89432021468}" srcOrd="0" destOrd="0" parTransId="{2FBF4DAC-9AE4-4E28-8B56-E23ACD646FE7}" sibTransId="{9D4D7859-8A11-4564-BBAB-D12CA78C72BD}"/>
    <dgm:cxn modelId="{D3CE9837-AD59-402F-8A69-200726E5181E}" srcId="{C33E389F-CAF2-43CF-A265-8554E0A88771}" destId="{6128148C-1EEB-414D-83F6-52D74354B4AE}" srcOrd="2" destOrd="0" parTransId="{517D86BC-B9B8-474E-A12F-4FA7D979AE3C}" sibTransId="{E8B5F94B-21D4-4FD0-A765-696A232A4633}"/>
    <dgm:cxn modelId="{9DCF369D-BB0A-4106-A887-812DE4826119}" srcId="{C33E389F-CAF2-43CF-A265-8554E0A88771}" destId="{36FBB276-67C0-4C78-8433-10BA0779AB3C}" srcOrd="1" destOrd="0" parTransId="{DA7EB0E8-E6AF-43F1-B1FC-95F89D70CF69}" sibTransId="{48C7C1F6-F730-4187-A57E-2A59EACB97D8}"/>
    <dgm:cxn modelId="{BAE9EAB0-DF9F-42E5-A7B7-5406779AB215}" srcId="{C33E389F-CAF2-43CF-A265-8554E0A88771}" destId="{B05B1BE7-7C7B-48C0-805C-690BE23373A1}" srcOrd="4" destOrd="0" parTransId="{FB4468C2-E6FA-4656-971F-FE7F1A55B666}" sibTransId="{A2C67926-5053-41F3-974C-6A89FB3F38AE}"/>
    <dgm:cxn modelId="{CC932DF6-76B1-41C8-A042-0B7D1E8520BC}" type="presParOf" srcId="{AFAEFDA2-9E81-4645-A9C7-1A47720AF877}" destId="{0C90DE4B-8662-450C-8EBE-5F08EF928659}" srcOrd="0" destOrd="0" presId="urn:microsoft.com/office/officeart/2005/8/layout/pyramid2"/>
    <dgm:cxn modelId="{7E7F4BC3-4C18-42E2-9429-F607B4F54233}" type="presParOf" srcId="{AFAEFDA2-9E81-4645-A9C7-1A47720AF877}" destId="{FB10B452-63D1-496E-A042-F3D1BDAE805C}" srcOrd="1" destOrd="0" presId="urn:microsoft.com/office/officeart/2005/8/layout/pyramid2"/>
    <dgm:cxn modelId="{B3F06C3F-0F36-4C2D-8805-C4108B7AD92C}" type="presParOf" srcId="{FB10B452-63D1-496E-A042-F3D1BDAE805C}" destId="{F199BADB-3459-40D4-9531-FF4E800A18B7}" srcOrd="0" destOrd="0" presId="urn:microsoft.com/office/officeart/2005/8/layout/pyramid2"/>
    <dgm:cxn modelId="{31959A47-B919-4F94-8CAB-D89DBB164605}" type="presParOf" srcId="{FB10B452-63D1-496E-A042-F3D1BDAE805C}" destId="{3E807690-EF91-419E-AB8C-B9BEE39B7932}" srcOrd="1" destOrd="0" presId="urn:microsoft.com/office/officeart/2005/8/layout/pyramid2"/>
    <dgm:cxn modelId="{3976CD6F-07A3-4B7D-B657-BA73EBFF63B4}" type="presParOf" srcId="{FB10B452-63D1-496E-A042-F3D1BDAE805C}" destId="{D2AE3FDC-A4B5-4E49-9B58-D8B2FC7F5247}" srcOrd="2" destOrd="0" presId="urn:microsoft.com/office/officeart/2005/8/layout/pyramid2"/>
    <dgm:cxn modelId="{8CD4E889-C9A6-40CA-B2DE-5B7DF7CBB955}" type="presParOf" srcId="{FB10B452-63D1-496E-A042-F3D1BDAE805C}" destId="{C272260A-5370-40BB-AA6F-CF522613FBCA}" srcOrd="3" destOrd="0" presId="urn:microsoft.com/office/officeart/2005/8/layout/pyramid2"/>
    <dgm:cxn modelId="{06094D4E-223A-49B0-99D9-00FC2659D721}" type="presParOf" srcId="{FB10B452-63D1-496E-A042-F3D1BDAE805C}" destId="{F595C3A5-727F-4648-AEB0-63195F98426B}" srcOrd="4" destOrd="0" presId="urn:microsoft.com/office/officeart/2005/8/layout/pyramid2"/>
    <dgm:cxn modelId="{5018DB31-86C1-4288-96AF-90D350C4FE67}" type="presParOf" srcId="{FB10B452-63D1-496E-A042-F3D1BDAE805C}" destId="{077150F1-FF29-47BC-B3DA-175B6767EAB4}" srcOrd="5" destOrd="0" presId="urn:microsoft.com/office/officeart/2005/8/layout/pyramid2"/>
    <dgm:cxn modelId="{14B62786-A869-405F-A1B8-3090A55AA869}" type="presParOf" srcId="{FB10B452-63D1-496E-A042-F3D1BDAE805C}" destId="{4E2F9484-50C7-43DE-B32C-805D61C17FAD}" srcOrd="6" destOrd="0" presId="urn:microsoft.com/office/officeart/2005/8/layout/pyramid2"/>
    <dgm:cxn modelId="{E55240CE-2E9A-4B9E-9660-DFF220C8C4A6}" type="presParOf" srcId="{FB10B452-63D1-496E-A042-F3D1BDAE805C}" destId="{46D2AD59-1D2E-4DCD-B7CE-05376A1F50E5}" srcOrd="7" destOrd="0" presId="urn:microsoft.com/office/officeart/2005/8/layout/pyramid2"/>
    <dgm:cxn modelId="{E8A3FBE9-30FA-4413-BBFA-19540CF3B18B}" type="presParOf" srcId="{FB10B452-63D1-496E-A042-F3D1BDAE805C}" destId="{E190791F-5FF1-4744-A947-353EDC30981D}" srcOrd="8" destOrd="0" presId="urn:microsoft.com/office/officeart/2005/8/layout/pyramid2"/>
    <dgm:cxn modelId="{8CD3023A-5267-4772-BFEF-68B4C433AC4E}" type="presParOf" srcId="{FB10B452-63D1-496E-A042-F3D1BDAE805C}" destId="{4EB0C177-7C1C-4879-820F-A9B2E53F1BC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0DE4B-8662-450C-8EBE-5F08EF928659}">
      <dsp:nvSpPr>
        <dsp:cNvPr id="0" name=""/>
        <dsp:cNvSpPr/>
      </dsp:nvSpPr>
      <dsp:spPr>
        <a:xfrm>
          <a:off x="1521095" y="0"/>
          <a:ext cx="4491067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9BADB-3459-40D4-9531-FF4E800A18B7}">
      <dsp:nvSpPr>
        <dsp:cNvPr id="0" name=""/>
        <dsp:cNvSpPr/>
      </dsp:nvSpPr>
      <dsp:spPr>
        <a:xfrm>
          <a:off x="3809992" y="289560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CICO i klubben</a:t>
          </a:r>
        </a:p>
      </dsp:txBody>
      <dsp:txXfrm>
        <a:off x="3841407" y="2927017"/>
        <a:ext cx="2879045" cy="580705"/>
      </dsp:txXfrm>
    </dsp:sp>
    <dsp:sp modelId="{D2AE3FDC-A4B5-4E49-9B58-D8B2FC7F5247}">
      <dsp:nvSpPr>
        <dsp:cNvPr id="0" name=""/>
        <dsp:cNvSpPr/>
      </dsp:nvSpPr>
      <dsp:spPr>
        <a:xfrm>
          <a:off x="3809992" y="213359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/>
            <a:t>DICO i distriktet</a:t>
          </a:r>
        </a:p>
      </dsp:txBody>
      <dsp:txXfrm>
        <a:off x="3841407" y="2165013"/>
        <a:ext cx="2879045" cy="580705"/>
      </dsp:txXfrm>
    </dsp:sp>
    <dsp:sp modelId="{F595C3A5-727F-4648-AEB0-63195F98426B}">
      <dsp:nvSpPr>
        <dsp:cNvPr id="0" name=""/>
        <dsp:cNvSpPr/>
      </dsp:nvSpPr>
      <dsp:spPr>
        <a:xfrm>
          <a:off x="3809992" y="12954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/>
            <a:t>Webmaster i NORFO</a:t>
          </a:r>
        </a:p>
      </dsp:txBody>
      <dsp:txXfrm>
        <a:off x="3841407" y="1326815"/>
        <a:ext cx="2879045" cy="580705"/>
      </dsp:txXfrm>
    </dsp:sp>
    <dsp:sp modelId="{4E2F9484-50C7-43DE-B32C-805D61C17FAD}">
      <dsp:nvSpPr>
        <dsp:cNvPr id="0" name=""/>
        <dsp:cNvSpPr/>
      </dsp:nvSpPr>
      <dsp:spPr>
        <a:xfrm>
          <a:off x="3810006" y="457201"/>
          <a:ext cx="294184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/>
            <a:t>Leverandør (</a:t>
          </a:r>
          <a:r>
            <a:rPr lang="nb-NO" sz="1800" kern="1200" dirty="0" err="1"/>
            <a:t>WebComputing</a:t>
          </a:r>
          <a:r>
            <a:rPr lang="nb-NO" sz="1800" kern="1200" dirty="0"/>
            <a:t>)</a:t>
          </a:r>
        </a:p>
      </dsp:txBody>
      <dsp:txXfrm>
        <a:off x="3841421" y="488616"/>
        <a:ext cx="2879016" cy="580705"/>
      </dsp:txXfrm>
    </dsp:sp>
    <dsp:sp modelId="{E190791F-5FF1-4744-A947-353EDC30981D}">
      <dsp:nvSpPr>
        <dsp:cNvPr id="0" name=""/>
        <dsp:cNvSpPr/>
      </dsp:nvSpPr>
      <dsp:spPr>
        <a:xfrm>
          <a:off x="3809992" y="37338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/>
            <a:t>Support.rotary.no</a:t>
          </a:r>
        </a:p>
      </dsp:txBody>
      <dsp:txXfrm>
        <a:off x="3841407" y="3765215"/>
        <a:ext cx="2879045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AADE31BE-2D3E-4CB8-A4E7-C50EF6CB82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A2C513BC-B894-4BB6-AC1A-077BB8D2CD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63BF33E2-B5B3-4547-8EA0-87F68D7E47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="" xmlns:a16="http://schemas.microsoft.com/office/drawing/2014/main" id="{7AC53793-D04C-400F-9731-FC0357BB615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1A6EF58C-3F46-4B7F-B2E7-7A2B7EF6EB8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1879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2E3633A-D86E-4929-9C1B-F9979FBBC4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DA7E2414-1459-4856-8CA4-5F2CB5BFA3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1DEC512D-499B-476F-85E7-3361284B16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5008D2E8-94B6-458B-8BF2-F4B35450D1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24CC1BFC-B99B-4CED-AC4E-F0AFFE2FE1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F7A86F8C-3EA6-4BDC-9A72-14FC5F224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9DBA1EA9-CE02-4EDF-B109-7FAC049FC9E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3251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46ED3CD9-3F9E-44EE-AF8C-8A7F79057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505DCF15-9FC5-49BC-883C-909F2FE059F4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1507" name="Rectangle 2">
            <a:extLst>
              <a:ext uri="{FF2B5EF4-FFF2-40B4-BE49-F238E27FC236}">
                <a16:creationId xmlns="" xmlns:a16="http://schemas.microsoft.com/office/drawing/2014/main" id="{146BA9FE-DCE1-482B-A270-F29023BC2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="" xmlns:a16="http://schemas.microsoft.com/office/drawing/2014/main" id="{022B0484-EC8B-4065-AEE7-A41FBA991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5551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6801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="" xmlns:a16="http://schemas.microsoft.com/office/drawing/2014/main" id="{D2A64E83-3C4A-477F-A3AC-58EF221BF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="" xmlns:a16="http://schemas.microsoft.com/office/drawing/2014/main" id="{1228CF66-960C-4B18-B996-D8112DDA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noProof="0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="" xmlns:a16="http://schemas.microsoft.com/office/drawing/2014/main" id="{9D38DA3D-BE9C-4681-9914-BB8F18E36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7E352D7-9336-4CAF-B3C8-C18AD5A97636}" type="slidenum">
              <a:rPr lang="en-US" altLang="nb-NO" smtClean="0"/>
              <a:pPr>
                <a:spcBef>
                  <a:spcPct val="0"/>
                </a:spcBef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3556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="" xmlns:a16="http://schemas.microsoft.com/office/drawing/2014/main" id="{D2A64E83-3C4A-477F-A3AC-58EF221BF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="" xmlns:a16="http://schemas.microsoft.com/office/drawing/2014/main" id="{1228CF66-960C-4B18-B996-D8112DDA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 den første versjonen av meldingssystemet har vi implementert filtre etter tilgangsmatrisen Rotary Norge benytter. </a:t>
            </a:r>
          </a:p>
          <a:p>
            <a:r>
              <a:rPr lang="nb-NO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Medlemmer vil ha tilgang avhengig av distriktet / klubben de tilhører og hvilken rolle de har.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b-NO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Avhengig av rollen, vil medlemmet ha tilgang til ''Meldinger'' og / eller ‘’Mass-meldinger/Kunngjøringer‘’.</a:t>
            </a:r>
          </a:p>
          <a:p>
            <a:r>
              <a:rPr lang="nb-NO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Medlemmer uten rolle kan bare sende en enkelt melding til andre medlemmer, men kan ikke sende massemeldinger.</a:t>
            </a:r>
          </a:p>
          <a:p>
            <a:r>
              <a:rPr lang="nb-NO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Medlemmer med rolle vil kunne sende en enkelt melding til et medlem (som kan svare tilbake), men også kunngjøringer og filtrere mottakere etter land, distrikt, klubb eller komité - avhengig av rolle.</a:t>
            </a:r>
          </a:p>
          <a:p>
            <a:endParaRPr lang="nb-NO" altLang="nb-NO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="" xmlns:a16="http://schemas.microsoft.com/office/drawing/2014/main" id="{9D38DA3D-BE9C-4681-9914-BB8F18E36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7E352D7-9336-4CAF-B3C8-C18AD5A97636}" type="slidenum">
              <a:rPr lang="en-US" altLang="nb-NO" smtClean="0"/>
              <a:pPr>
                <a:spcBef>
                  <a:spcPct val="0"/>
                </a:spcBef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169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="" xmlns:a16="http://schemas.microsoft.com/office/drawing/2014/main" id="{D2A64E83-3C4A-477F-A3AC-58EF221BF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="" xmlns:a16="http://schemas.microsoft.com/office/drawing/2014/main" id="{1228CF66-960C-4B18-B996-D8112DDA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="" xmlns:a16="http://schemas.microsoft.com/office/drawing/2014/main" id="{9D38DA3D-BE9C-4681-9914-BB8F18E36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7E352D7-9336-4CAF-B3C8-C18AD5A97636}" type="slidenum">
              <a:rPr lang="en-US" altLang="nb-NO" smtClean="0"/>
              <a:pPr>
                <a:spcBef>
                  <a:spcPct val="0"/>
                </a:spcBef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4937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="" xmlns:a16="http://schemas.microsoft.com/office/drawing/2014/main" id="{3ED11C79-AD1F-47ED-B6F3-DB6D48ACB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="" xmlns:a16="http://schemas.microsoft.com/office/drawing/2014/main" id="{B2DAAD67-1D54-4155-895A-7496245B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="" xmlns:a16="http://schemas.microsoft.com/office/drawing/2014/main" id="{EA2AD408-EA9A-4916-A7B4-D083974DD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E7060756-7F33-44E8-B62D-C5872EA998C5}" type="slidenum">
              <a:rPr lang="en-US" altLang="nb-NO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A1EA9-CE02-4EDF-B109-7FAC049FC9E9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537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19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E7B090-A1FF-4E55-86BE-80572929D08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D725838-95D0-4477-8C97-796689268E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81255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82D313-38BA-4030-A830-3F99D028D9F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3EBC5F-056A-4682-8BFD-623CF268C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1135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8350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0856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077508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24172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9443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267012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26351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602481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6324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3679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05475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CB6AA9CE-7247-4AEF-A1FE-B4A2C5BD74D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8C8EC8-96EF-4B32-BD74-AFCD131BC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18154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D10942A-2922-414D-9ECE-A6C13E92FB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D9E5EF2-EE33-4E47-B946-E1CF5B716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1200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D6C1427-5C2A-4F9A-8B44-702E7BF26B0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30D21BD-6281-4820-9DC4-71C7551ED4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68493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3B44A6B5-9C80-4A55-AEC8-C2E2014214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237DD2-2FC7-4F28-B485-FB365587B1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20295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661EB16-A734-45EB-BEB5-2134719BA97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CE41E0-9D14-4D2D-A35F-D9F075FB3E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203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BCDCA1D-15F9-4C8F-9346-937F6372D47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58592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8FB8F6-907C-4F4C-9334-754BC97EA60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293E16E-0B7C-4C7F-99E7-30DE14948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031857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19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9878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64111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17197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8AD45E-3460-49FD-AC55-B091DE8C5A9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45A952-CF79-4266-9D0F-61D73C1AEF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40539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FA66C1D-C1EB-472D-9401-2E4534B0AC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DC63F47-9594-45D5-BEBF-068CC2FFC3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93039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939489-298A-4578-8639-F7763EE2B7E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218898-719A-42EE-8600-C97A314E1E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183951"/>
      </p:ext>
    </p:extLst>
  </p:cSld>
  <p:clrMapOvr>
    <a:masterClrMapping/>
  </p:clrMapOvr>
  <p:transition xmlns:p14="http://schemas.microsoft.com/office/powerpoint/2010/main"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5AC184E-ABA2-489F-A4F1-DE59DED66B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63D90891-0081-4DC0-917A-2867C325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056D5AF-C49B-4BED-94EF-34A861147E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</p:sldLayoutIdLst>
  <p:transition xmlns:p14="http://schemas.microsoft.com/office/powerpoint/2010/main" spd="med" advClick="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FD7147-C9BB-498C-87E7-ECE5A4114153}"/>
              </a:ext>
            </a:extLst>
          </p:cNvPr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847EE335-19CD-4E07-9FC6-D115B4D33C96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="" xmlns:a16="http://schemas.microsoft.com/office/drawing/2014/main" id="{49DFC948-12AC-4AD2-966C-F03F886041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6" r:id="rId14"/>
    <p:sldLayoutId id="2147484287" r:id="rId15"/>
  </p:sldLayoutIdLst>
  <p:transition xmlns:p14="http://schemas.microsoft.com/office/powerpoint/2010/main" spd="med" advClick="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C5B9C0-F9EC-4636-B06E-737AD6DE1F7A}"/>
              </a:ext>
            </a:extLst>
          </p:cNvPr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14A33680-3129-4C13-ABDA-2E21F5D7AD9A}" type="slidenum">
              <a:rPr lang="en-US" altLang="nb-NO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="" xmlns:a16="http://schemas.microsoft.com/office/drawing/2014/main" id="{4694942F-FDB1-4F46-B649-153C2C8E6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</p:sldLayoutIdLst>
  <p:transition xmlns:p14="http://schemas.microsoft.com/office/powerpoint/2010/main" spd="med" advClick="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Relationship Id="rId3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svg"/><Relationship Id="rId5" Type="http://schemas.openxmlformats.org/officeDocument/2006/relationships/image" Target="../media/image13.png"/><Relationship Id="rId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emsnett.rotary.no/messaging/announcement/new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6.svg"/><Relationship Id="rId5" Type="http://schemas.openxmlformats.org/officeDocument/2006/relationships/image" Target="../media/image9.png"/><Relationship Id="rId6" Type="http://schemas.openxmlformats.org/officeDocument/2006/relationships/image" Target="../media/image16.svg"/><Relationship Id="rId7" Type="http://schemas.openxmlformats.org/officeDocument/2006/relationships/image" Target="../media/image17.png"/><Relationship Id="rId8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4.sv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3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Relationship Id="rId3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12.svg"/><Relationship Id="rId13" Type="http://schemas.openxmlformats.org/officeDocument/2006/relationships/image" Target="../media/image8.png"/><Relationship Id="rId14" Type="http://schemas.openxmlformats.org/officeDocument/2006/relationships/image" Target="../media/image14.svg"/><Relationship Id="rId15" Type="http://schemas.openxmlformats.org/officeDocument/2006/relationships/image" Target="../media/image9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4.png"/><Relationship Id="rId6" Type="http://schemas.openxmlformats.org/officeDocument/2006/relationships/image" Target="../media/image6.svg"/><Relationship Id="rId7" Type="http://schemas.openxmlformats.org/officeDocument/2006/relationships/image" Target="../media/image5.png"/><Relationship Id="rId8" Type="http://schemas.openxmlformats.org/officeDocument/2006/relationships/image" Target="../media/image8.svg"/><Relationship Id="rId9" Type="http://schemas.openxmlformats.org/officeDocument/2006/relationships/image" Target="../media/image6.png"/><Relationship Id="rId10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upport.rotary.no/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png"/><Relationship Id="rId8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png"/><Relationship Id="rId3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sv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sv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2" Type="http://schemas.openxmlformats.org/officeDocument/2006/relationships/hyperlink" Target="http://support.rotary.no/n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2.sv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BB64183-8CC9-4C37-8EC5-A65581B3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3" name="Rectangle 10">
            <a:extLst>
              <a:ext uri="{FF2B5EF4-FFF2-40B4-BE49-F238E27FC236}">
                <a16:creationId xmlns="" xmlns:a16="http://schemas.microsoft.com/office/drawing/2014/main" id="{38A7718C-8D60-4747-8C46-069962D4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8140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Status NORFOs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digitale</a:t>
            </a:r>
            <a:r>
              <a:rPr lang="en-US" altLang="nb-NO" sz="3600" dirty="0">
                <a:solidFill>
                  <a:schemeClr val="bg1"/>
                </a:solidFill>
                <a:latin typeface="Arial Narrow Bold" pitchFamily="-84" charset="0"/>
              </a:rPr>
              <a:t> </a:t>
            </a:r>
            <a:r>
              <a:rPr lang="en-US" altLang="nb-NO" sz="3600" dirty="0" err="1">
                <a:solidFill>
                  <a:schemeClr val="bg1"/>
                </a:solidFill>
                <a:latin typeface="Arial Narrow Bold" pitchFamily="-84" charset="0"/>
              </a:rPr>
              <a:t>tjenester</a:t>
            </a:r>
            <a:endParaRPr lang="en-US" altLang="nb-NO" sz="3600" dirty="0">
              <a:solidFill>
                <a:schemeClr val="bg1"/>
              </a:solidFill>
              <a:latin typeface="Arial Narrow Bold" pitchFamily="-84" charset="0"/>
            </a:endParaRPr>
          </a:p>
          <a:p>
            <a:pPr eaLnBrk="1" hangingPunct="1"/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nb-NO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Trond</a:t>
            </a:r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 </a:t>
            </a:r>
            <a:r>
              <a:rPr lang="en-US" altLang="nb-NO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Nielsen</a:t>
            </a:r>
          </a:p>
          <a:p>
            <a:pPr eaLnBrk="1" hangingPunct="1"/>
            <a:r>
              <a:rPr lang="en-US" altLang="nb-NO" sz="2000" dirty="0" err="1" smtClean="0">
                <a:solidFill>
                  <a:srgbClr val="01B4E7"/>
                </a:solidFill>
                <a:latin typeface="Georgia" panose="02040502050405020303" pitchFamily="18" charset="0"/>
              </a:rPr>
              <a:t>Melhus</a:t>
            </a:r>
            <a:r>
              <a:rPr lang="en-US" altLang="nb-NO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 RK</a:t>
            </a:r>
            <a:r>
              <a:rPr lang="en-US" altLang="nb-NO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                   </a:t>
            </a:r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anose="02040502050405020303" pitchFamily="18" charset="0"/>
              </a:rPr>
              <a:t>Webmaster </a:t>
            </a:r>
            <a:r>
              <a:rPr lang="en-US" altLang="nb-NO" sz="2000" dirty="0" smtClean="0">
                <a:solidFill>
                  <a:srgbClr val="01B4E7"/>
                </a:solidFill>
                <a:latin typeface="Georgia" panose="02040502050405020303" pitchFamily="18" charset="0"/>
              </a:rPr>
              <a:t>NORFO</a:t>
            </a:r>
            <a:endParaRPr lang="en-US" altLang="nb-NO" sz="2000" dirty="0">
              <a:solidFill>
                <a:srgbClr val="01B4E7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819400" y="4648200"/>
            <a:ext cx="2708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1B4E7"/>
                </a:solidFill>
                <a:latin typeface="Georgia"/>
                <a:cs typeface="Georgia"/>
              </a:rPr>
              <a:t>Einar Solheim</a:t>
            </a:r>
          </a:p>
          <a:p>
            <a:r>
              <a:rPr lang="nb-NO" sz="2000" dirty="0" smtClean="0">
                <a:solidFill>
                  <a:srgbClr val="01B4E7"/>
                </a:solidFill>
                <a:latin typeface="Georgia"/>
                <a:cs typeface="Georgia"/>
              </a:rPr>
              <a:t>Bergen Sydvesten RK</a:t>
            </a:r>
          </a:p>
          <a:p>
            <a:r>
              <a:rPr lang="nb-NO" sz="2000" dirty="0" smtClean="0">
                <a:solidFill>
                  <a:srgbClr val="01B4E7"/>
                </a:solidFill>
                <a:latin typeface="Georgia"/>
                <a:cs typeface="Georgia"/>
              </a:rPr>
              <a:t>DICO 2250</a:t>
            </a:r>
            <a:endParaRPr lang="nb-NO" sz="2000" dirty="0">
              <a:solidFill>
                <a:srgbClr val="01B4E7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BFC776C-AB80-476B-9910-0B4FF96E2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Epost /meldingssystem </a:t>
            </a:r>
          </a:p>
        </p:txBody>
      </p:sp>
      <p:pic>
        <p:nvPicPr>
          <p:cNvPr id="3" name="Grafikk 2" descr="E-post">
            <a:extLst>
              <a:ext uri="{FF2B5EF4-FFF2-40B4-BE49-F238E27FC236}">
                <a16:creationId xmlns="" xmlns:a16="http://schemas.microsoft.com/office/drawing/2014/main" id="{DBBCCFCA-25D2-4AA8-AD50-595859EF1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7400" y="3036538"/>
            <a:ext cx="784924" cy="78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479769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="" xmlns:a16="http://schemas.microsoft.com/office/drawing/2014/main" id="{8DABA008-04A8-4C6F-8D03-A7198C6A3FA4}"/>
              </a:ext>
            </a:extLst>
          </p:cNvPr>
          <p:cNvSpPr txBox="1">
            <a:spLocks/>
          </p:cNvSpPr>
          <p:nvPr/>
        </p:nvSpPr>
        <p:spPr bwMode="auto">
          <a:xfrm>
            <a:off x="495300" y="1219200"/>
            <a:ext cx="8496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458788" lvl="1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Nåværende Zimbra epostløsning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Utfordringer med sikkerhet/søppel for alle eposttjenester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Har søkt </a:t>
            </a:r>
            <a:r>
              <a:rPr lang="nb-NO" altLang="nb-NO" sz="1600" i="1" dirty="0">
                <a:solidFill>
                  <a:srgbClr val="58585A"/>
                </a:solidFill>
                <a:cs typeface="Arial" panose="020B0604020202020204" pitchFamily="34" charset="0"/>
              </a:rPr>
              <a:t>TechSoup.no </a:t>
            </a: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om godkjenning som non-</a:t>
            </a:r>
            <a:r>
              <a:rPr lang="nb-NO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profit</a:t>
            </a: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humanitær organisasjon for å få gratis epostjenester via Google/Microsoft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Søknad på NORFO nivå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WC hjelper med overgang når dette er klart</a:t>
            </a:r>
            <a:b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458788" lvl="1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Zimbra nedlegges som epost-tjeneste.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Sannsynlig at vi kan beholde @rotary.no 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458788" lvl="1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2000" dirty="0">
                <a:solidFill>
                  <a:srgbClr val="58585A"/>
                </a:solidFill>
                <a:cs typeface="Arial" panose="020B0604020202020204" pitchFamily="34" charset="0"/>
              </a:rPr>
              <a:t>Antall funksjonsadresser reduseres kraftig.  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Private adresser i Mnet brukes via Mnet.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Arkiv løsninger sørger nå for dokumentdeling</a:t>
            </a:r>
          </a:p>
          <a:p>
            <a:pPr marL="1263650" lvl="2" indent="-34290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 err="1">
                <a:solidFill>
                  <a:srgbClr val="58585A"/>
                </a:solidFill>
                <a:cs typeface="Arial" panose="020B0604020202020204" pitchFamily="34" charset="0"/>
              </a:rPr>
              <a:t>Jfr</a:t>
            </a: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bruken av kommende meldingssystem (velg person på rolle) </a:t>
            </a: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nb-NO" altLang="nb-NO" sz="20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/>
            </a:r>
            <a:b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79876" name="Tittel 1">
            <a:extLst>
              <a:ext uri="{FF2B5EF4-FFF2-40B4-BE49-F238E27FC236}">
                <a16:creationId xmlns="" xmlns:a16="http://schemas.microsoft.com/office/drawing/2014/main" id="{4E7EE85B-A0AF-48A7-9F58-AEDA7DC0F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  Epost  (epost adresser på xxx@rotary.no)</a:t>
            </a:r>
          </a:p>
        </p:txBody>
      </p:sp>
      <p:pic>
        <p:nvPicPr>
          <p:cNvPr id="5" name="Grafikk 4" descr="E-post">
            <a:extLst>
              <a:ext uri="{FF2B5EF4-FFF2-40B4-BE49-F238E27FC236}">
                <a16:creationId xmlns="" xmlns:a16="http://schemas.microsoft.com/office/drawing/2014/main" id="{9FDF0F5F-DF2A-442B-84F9-AB4A62B17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304800"/>
            <a:ext cx="685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k 5" descr="Sparegris">
            <a:extLst>
              <a:ext uri="{FF2B5EF4-FFF2-40B4-BE49-F238E27FC236}">
                <a16:creationId xmlns="" xmlns:a16="http://schemas.microsoft.com/office/drawing/2014/main" id="{F905C737-193B-4694-BE17-70B96931C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5800" y="20574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08441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="" xmlns:a16="http://schemas.microsoft.com/office/drawing/2014/main" id="{8DABA008-04A8-4C6F-8D03-A7198C6A3FA4}"/>
              </a:ext>
            </a:extLst>
          </p:cNvPr>
          <p:cNvSpPr txBox="1">
            <a:spLocks/>
          </p:cNvSpPr>
          <p:nvPr/>
        </p:nvSpPr>
        <p:spPr bwMode="auto">
          <a:xfrm>
            <a:off x="2816389" y="1103248"/>
            <a:ext cx="6403811" cy="49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800" dirty="0">
                <a:solidFill>
                  <a:srgbClr val="58585A"/>
                </a:solidFill>
                <a:cs typeface="Arial" panose="020B0604020202020204" pitchFamily="34" charset="0"/>
              </a:rPr>
              <a:t>Meldinger</a:t>
            </a: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 : 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Til enkeltpersoner registrert I Mnet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800" dirty="0">
                <a:solidFill>
                  <a:srgbClr val="58585A"/>
                </a:solidFill>
                <a:cs typeface="Arial" panose="020B0604020202020204" pitchFamily="34" charset="0"/>
              </a:rPr>
              <a:t>Kunngjøringer: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Til utvalgte grupper i Mnet: 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Land, Distrikt, Klubb, og Komitenivå</a:t>
            </a:r>
            <a:b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nb-NO" altLang="nb-NO" sz="14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Rolle-styrt rettigheter for sending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Direkte sending fra Mnet fra lister</a:t>
            </a: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nb-NO" sz="1600" dirty="0">
                <a:hlinkClick r:id="rId3"/>
              </a:rPr>
              <a:t>https://medlemsnett.rotary.no/messaging/announcement/new</a:t>
            </a: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Begrensning i fase 1 (nå):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Ikke synlig utenfor Mnet. 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Ikke vedlegg</a:t>
            </a:r>
          </a:p>
          <a:p>
            <a:pPr marL="401638" lvl="1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/>
            </a:r>
            <a:br>
              <a:rPr lang="en-US" altLang="nb-NO" sz="1600" dirty="0">
                <a:solidFill>
                  <a:srgbClr val="58585A"/>
                </a:solidFill>
                <a:cs typeface="Arial" panose="020B0604020202020204" pitchFamily="34" charset="0"/>
              </a:rPr>
            </a:b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79876" name="Tittel 1">
            <a:extLst>
              <a:ext uri="{FF2B5EF4-FFF2-40B4-BE49-F238E27FC236}">
                <a16:creationId xmlns="" xmlns:a16="http://schemas.microsoft.com/office/drawing/2014/main" id="{4E7EE85B-A0AF-48A7-9F58-AEDA7DC0F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  Nytt meldingssystem i Mnet</a:t>
            </a:r>
          </a:p>
        </p:txBody>
      </p:sp>
      <p:pic>
        <p:nvPicPr>
          <p:cNvPr id="3" name="Bilde 2" descr="Et bilde som inneholder skjermbilde, overvåke, skjerm, telefon&#10;&#10;Automatisk generert beskrivelse">
            <a:extLst>
              <a:ext uri="{FF2B5EF4-FFF2-40B4-BE49-F238E27FC236}">
                <a16:creationId xmlns="" xmlns:a16="http://schemas.microsoft.com/office/drawing/2014/main" id="{8BCA097B-EC56-44BA-BA23-7892E1EAB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53" r="84597"/>
          <a:stretch/>
        </p:blipFill>
        <p:spPr>
          <a:xfrm>
            <a:off x="304800" y="1351724"/>
            <a:ext cx="186840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k 7" descr="Sykle med personer">
            <a:extLst>
              <a:ext uri="{FF2B5EF4-FFF2-40B4-BE49-F238E27FC236}">
                <a16:creationId xmlns="" xmlns:a16="http://schemas.microsoft.com/office/drawing/2014/main" id="{03D7A311-6B68-4949-96B5-AD9807BE6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800" y="261384"/>
            <a:ext cx="914400" cy="914400"/>
          </a:xfrm>
          <a:prstGeom prst="rect">
            <a:avLst/>
          </a:prstGeom>
        </p:spPr>
      </p:pic>
      <p:sp>
        <p:nvSpPr>
          <p:cNvPr id="4" name="Pil: venstre 3">
            <a:extLst>
              <a:ext uri="{FF2B5EF4-FFF2-40B4-BE49-F238E27FC236}">
                <a16:creationId xmlns="" xmlns:a16="http://schemas.microsoft.com/office/drawing/2014/main" id="{81EACAAC-6F10-4F31-B6A9-6E5D7F56422E}"/>
              </a:ext>
            </a:extLst>
          </p:cNvPr>
          <p:cNvSpPr/>
          <p:nvPr/>
        </p:nvSpPr>
        <p:spPr>
          <a:xfrm>
            <a:off x="1837981" y="39624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0511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="" xmlns:a16="http://schemas.microsoft.com/office/drawing/2014/main" id="{8DABA008-04A8-4C6F-8D03-A7198C6A3FA4}"/>
              </a:ext>
            </a:extLst>
          </p:cNvPr>
          <p:cNvSpPr txBox="1">
            <a:spLocks/>
          </p:cNvSpPr>
          <p:nvPr/>
        </p:nvSpPr>
        <p:spPr bwMode="auto">
          <a:xfrm>
            <a:off x="990600" y="1186416"/>
            <a:ext cx="7663543" cy="50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600" dirty="0">
                <a:solidFill>
                  <a:srgbClr val="58585A"/>
                </a:solidFill>
                <a:cs typeface="Arial" panose="020B0604020202020204" pitchFamily="34" charset="0"/>
              </a:rPr>
              <a:t>En APP for telefon/nettbrett I NORFO regi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Motta meldinger og kunngjøringer fra Mnet meldingssystem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Gi pushmeldinger (pling i telefon). ( for eksempel innkalling til møter)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Medlemmers </a:t>
            </a:r>
            <a:r>
              <a:rPr lang="nb-NO" altLang="nb-NO" sz="1400" dirty="0" err="1">
                <a:solidFill>
                  <a:srgbClr val="58585A"/>
                </a:solidFill>
                <a:cs typeface="Arial" panose="020B0604020202020204" pitchFamily="34" charset="0"/>
              </a:rPr>
              <a:t>nedlasting</a:t>
            </a: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 gir GDPR-dekning for å sende meldinger og pushvarsler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Elektronisk oppmøte registrering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Viderekoblinger hjemmesider/Facebook/møteplan etc.</a:t>
            </a: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Bruk: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Innkallinger/Påminnelser møter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Intern kommunikasjon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Styrer-komiteer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Klubb-oversikt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Andre funksjoner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nb-NO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401638" lvl="1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800" dirty="0">
                <a:solidFill>
                  <a:srgbClr val="58585A"/>
                </a:solidFill>
                <a:cs typeface="Arial" panose="020B0604020202020204" pitchFamily="34" charset="0"/>
              </a:rPr>
              <a:t>Er en del av leverandørens ‘</a:t>
            </a:r>
            <a:r>
              <a:rPr lang="nb-NO" altLang="nb-NO" sz="1800" dirty="0" err="1">
                <a:solidFill>
                  <a:srgbClr val="58585A"/>
                </a:solidFill>
                <a:cs typeface="Arial" panose="020B0604020202020204" pitchFamily="34" charset="0"/>
              </a:rPr>
              <a:t>Roadmap</a:t>
            </a:r>
            <a:r>
              <a:rPr lang="nb-NO" altLang="nb-NO" sz="1800" dirty="0">
                <a:solidFill>
                  <a:srgbClr val="58585A"/>
                </a:solidFill>
                <a:cs typeface="Arial" panose="020B0604020202020204" pitchFamily="34" charset="0"/>
              </a:rPr>
              <a:t>’ for videre utvikling av Mnet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Tidsplan: Tilgjengelig i 2020. </a:t>
            </a:r>
          </a:p>
          <a:p>
            <a:pPr marL="1206500" lvl="2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nb-NO" altLang="nb-NO" sz="1400" dirty="0">
                <a:solidFill>
                  <a:srgbClr val="58585A"/>
                </a:solidFill>
                <a:cs typeface="Arial" panose="020B0604020202020204" pitchFamily="34" charset="0"/>
              </a:rPr>
              <a:t>D2310 ønsker en app for medlemskort </a:t>
            </a:r>
          </a:p>
          <a:p>
            <a:pPr marL="14859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200" dirty="0">
                <a:solidFill>
                  <a:srgbClr val="58585A"/>
                </a:solidFill>
                <a:cs typeface="Arial" panose="020B0604020202020204" pitchFamily="34" charset="0"/>
              </a:rPr>
              <a:t>Blir første del av samme app. Tilgjengelig Q2/2020</a:t>
            </a:r>
          </a:p>
          <a:p>
            <a:pPr marL="401638" lvl="1" indent="-285750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marL="115888" lvl="1" indent="0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nb-NO" sz="1600" dirty="0">
              <a:solidFill>
                <a:srgbClr val="58585A"/>
              </a:solidFill>
              <a:cs typeface="Arial" panose="020B0604020202020204" pitchFamily="34" charset="0"/>
            </a:endParaRPr>
          </a:p>
        </p:txBody>
      </p:sp>
      <p:sp>
        <p:nvSpPr>
          <p:cNvPr id="79876" name="Tittel 1">
            <a:extLst>
              <a:ext uri="{FF2B5EF4-FFF2-40B4-BE49-F238E27FC236}">
                <a16:creationId xmlns="" xmlns:a16="http://schemas.microsoft.com/office/drawing/2014/main" id="{4E7EE85B-A0AF-48A7-9F58-AEDA7DC0F8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76200" y="457200"/>
            <a:ext cx="92964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2400" dirty="0">
                <a:latin typeface="Arial Narrow" panose="020B0606020202030204" pitchFamily="34" charset="0"/>
              </a:rPr>
              <a:t>  Videreutvikling av meldingssystem i Mnet (WC </a:t>
            </a:r>
            <a:r>
              <a:rPr lang="nb-NO" altLang="nb-NO" sz="2400" dirty="0" err="1">
                <a:latin typeface="Arial Narrow" panose="020B0606020202030204" pitchFamily="34" charset="0"/>
              </a:rPr>
              <a:t>Roadmap</a:t>
            </a:r>
            <a:r>
              <a:rPr lang="nb-NO" altLang="nb-NO" sz="24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Grafikk 6" descr="Lyspære og blyant">
            <a:extLst>
              <a:ext uri="{FF2B5EF4-FFF2-40B4-BE49-F238E27FC236}">
                <a16:creationId xmlns="" xmlns:a16="http://schemas.microsoft.com/office/drawing/2014/main" id="{4A691772-8199-47E3-873D-CB032161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055" y="1821933"/>
            <a:ext cx="457200" cy="457200"/>
          </a:xfrm>
          <a:prstGeom prst="rect">
            <a:avLst/>
          </a:prstGeom>
        </p:spPr>
      </p:pic>
      <p:pic>
        <p:nvPicPr>
          <p:cNvPr id="8" name="Grafikk 7" descr="Sykle med personer">
            <a:extLst>
              <a:ext uri="{FF2B5EF4-FFF2-40B4-BE49-F238E27FC236}">
                <a16:creationId xmlns="" xmlns:a16="http://schemas.microsoft.com/office/drawing/2014/main" id="{03D7A311-6B68-4949-96B5-AD9807BE6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2800" y="261384"/>
            <a:ext cx="914400" cy="914400"/>
          </a:xfrm>
          <a:prstGeom prst="rect">
            <a:avLst/>
          </a:prstGeom>
        </p:spPr>
      </p:pic>
      <p:pic>
        <p:nvPicPr>
          <p:cNvPr id="4" name="Grafikk 3" descr="Markedsføring">
            <a:extLst>
              <a:ext uri="{FF2B5EF4-FFF2-40B4-BE49-F238E27FC236}">
                <a16:creationId xmlns="" xmlns:a16="http://schemas.microsoft.com/office/drawing/2014/main" id="{5C7110F0-8510-4DED-95E9-9E20DAA665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721" y="330628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225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CEA023D-518F-4013-A2AE-ABFD08CA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Send meldinger direkte fra lister i Mnet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E4480D66-F7C4-42C8-AF47-1A795072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625181"/>
          </a:xfrm>
        </p:spPr>
        <p:txBody>
          <a:bodyPr/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Kunngjøring til komitéer: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Kunngjøring til distrikt: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Kunngjøring til klubb: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Melding til medlem: 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2B2AA840-7039-4B68-BCED-975BD2F6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25" b="7967"/>
          <a:stretch/>
        </p:blipFill>
        <p:spPr>
          <a:xfrm>
            <a:off x="589995" y="1409698"/>
            <a:ext cx="5927694" cy="68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A0A11A65-3FE0-4ACA-8E5A-37255707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5" b="6745"/>
          <a:stretch/>
        </p:blipFill>
        <p:spPr>
          <a:xfrm>
            <a:off x="589995" y="3992000"/>
            <a:ext cx="8105775" cy="91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B38652EC-FF77-4504-B1A4-3F33BC7AD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75" b="12548"/>
          <a:stretch/>
        </p:blipFill>
        <p:spPr>
          <a:xfrm>
            <a:off x="589995" y="2666999"/>
            <a:ext cx="8229600" cy="76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A6220607-0454-4953-9D27-F010A3D366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20947"/>
          <a:stretch/>
        </p:blipFill>
        <p:spPr>
          <a:xfrm>
            <a:off x="637897" y="5448302"/>
            <a:ext cx="8009970" cy="80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656566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>
            <a:extLst>
              <a:ext uri="{FF2B5EF4-FFF2-40B4-BE49-F238E27FC236}">
                <a16:creationId xmlns="" xmlns:a16="http://schemas.microsoft.com/office/drawing/2014/main" id="{EE8EF03C-5C6B-45C3-B1B5-C3A33C9DB85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>
                <a:latin typeface="Arial Narrow" panose="020B0606020202030204" pitchFamily="34" charset="0"/>
              </a:rPr>
              <a:t>Mnet </a:t>
            </a:r>
            <a:r>
              <a:rPr lang="en-US" altLang="nb-NO" sz="3600" dirty="0" err="1">
                <a:latin typeface="Arial Narrow" panose="020B0606020202030204" pitchFamily="34" charset="0"/>
              </a:rPr>
              <a:t>Arkiv</a:t>
            </a:r>
            <a:r>
              <a:rPr lang="en-US" altLang="nb-NO" sz="3600" dirty="0">
                <a:latin typeface="Arial Narrow" panose="020B0606020202030204" pitchFamily="34" charset="0"/>
              </a:rPr>
              <a:t> </a:t>
            </a:r>
            <a:r>
              <a:rPr lang="en-US" altLang="nb-NO" sz="3600" dirty="0" err="1">
                <a:latin typeface="Arial Narrow" panose="020B0606020202030204" pitchFamily="34" charset="0"/>
              </a:rPr>
              <a:t>og</a:t>
            </a:r>
            <a:r>
              <a:rPr lang="en-US" altLang="nb-NO" sz="3600" dirty="0">
                <a:latin typeface="Arial Narrow" panose="020B0606020202030204" pitchFamily="34" charset="0"/>
              </a:rPr>
              <a:t> </a:t>
            </a:r>
            <a:r>
              <a:rPr lang="en-US" altLang="nb-NO" sz="3600" dirty="0" err="1">
                <a:latin typeface="Arial Narrow" panose="020B0606020202030204" pitchFamily="34" charset="0"/>
              </a:rPr>
              <a:t>dokumenthåndtering</a:t>
            </a:r>
            <a:endParaRPr lang="en-US" altLang="nb-NO" sz="3600" dirty="0">
              <a:latin typeface="Arial Narrow" panose="020B0606020202030204" pitchFamily="34" charset="0"/>
            </a:endParaRPr>
          </a:p>
        </p:txBody>
      </p:sp>
      <p:pic>
        <p:nvPicPr>
          <p:cNvPr id="3" name="Grafikk 2" descr="Åpen mappe">
            <a:extLst>
              <a:ext uri="{FF2B5EF4-FFF2-40B4-BE49-F238E27FC236}">
                <a16:creationId xmlns="" xmlns:a16="http://schemas.microsoft.com/office/drawing/2014/main" id="{93162A7B-1C42-4414-BF81-2D62EAE7F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971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="" xmlns:a16="http://schemas.microsoft.com/office/drawing/2014/main" id="{D13AEB43-F1E7-4371-8EF9-5D828769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funksjoner i Mnet arkiv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8E988307-7B02-43D0-8CC3-18C70B75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438399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Bedre arkiv-funksjoner kommer i Mnet</a:t>
            </a:r>
          </a:p>
          <a:p>
            <a:pPr lvl="2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Flytting, navnebytte, sortering etc.</a:t>
            </a:r>
          </a:p>
          <a:p>
            <a:pPr lvl="2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Tilgjengelig:  mars 2020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Bruk av arkivene gir gevinst for fellesskapet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Støtter rotasjon av tillitsmenn og innsyn fra ledere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Unngå avhengighet av mail-vedlegg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Viser ‘Den riktige’ versjonen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="" xmlns:a16="http://schemas.microsoft.com/office/drawing/2014/main" id="{A8D807B3-1199-43DF-9CC0-72F589FE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31" y="3810000"/>
            <a:ext cx="673373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052541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="" xmlns:a16="http://schemas.microsoft.com/office/drawing/2014/main" id="{CEFAAE88-1BC1-44A5-B1F5-7CAEA5BB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Forbedring av arkivene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2371A214-AEE9-48DF-977E-F803C4DA8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440326"/>
          </a:xfrm>
        </p:spPr>
        <p:txBody>
          <a:bodyPr/>
          <a:lstStyle/>
          <a:p>
            <a:r>
              <a:rPr lang="nb-NO" sz="2800" dirty="0">
                <a:latin typeface="+mn-lt"/>
              </a:rPr>
              <a:t> Endringer i dagens arkiv</a:t>
            </a:r>
            <a:r>
              <a:rPr lang="nb-NO" sz="2400" b="1" dirty="0">
                <a:latin typeface="+mn-lt"/>
              </a:rPr>
              <a:t>:  </a:t>
            </a:r>
            <a:r>
              <a:rPr lang="nb-NO" sz="1800" i="1" u="sng" dirty="0"/>
              <a:t>Estimert omfang: 23 timer </a:t>
            </a:r>
            <a:endParaRPr lang="nb-NO" sz="2400" u="sng" dirty="0">
              <a:latin typeface="+mn-lt"/>
            </a:endParaRPr>
          </a:p>
          <a:p>
            <a:pPr lvl="1"/>
            <a:r>
              <a:rPr lang="nb-NO" sz="1800" dirty="0">
                <a:latin typeface="+mn-lt"/>
              </a:rPr>
              <a:t>Mulighet å markere og slette flere filer samtidig.</a:t>
            </a:r>
          </a:p>
          <a:p>
            <a:pPr lvl="1"/>
            <a:r>
              <a:rPr lang="nb-NO" sz="1800" dirty="0">
                <a:latin typeface="+mn-lt"/>
              </a:rPr>
              <a:t>Mulighet å flytte filer fra en mappe til en annen mappe i filstruktur. </a:t>
            </a:r>
          </a:p>
          <a:p>
            <a:pPr lvl="1"/>
            <a:r>
              <a:rPr lang="nb-NO" sz="1800" dirty="0">
                <a:latin typeface="+mn-lt"/>
              </a:rPr>
              <a:t>Endre navn på filen/mappen. </a:t>
            </a:r>
          </a:p>
          <a:p>
            <a:pPr lvl="1"/>
            <a:r>
              <a:rPr lang="nb-NO" sz="1800" dirty="0">
                <a:latin typeface="+mn-lt"/>
              </a:rPr>
              <a:t>Sortere filer/mapper (sortere etter dato og navn/alfabet).</a:t>
            </a:r>
            <a:endParaRPr lang="nb-NO" dirty="0">
              <a:latin typeface="+mn-lt"/>
            </a:endParaRPr>
          </a:p>
          <a:p>
            <a:r>
              <a:rPr lang="nb-NO" sz="2800" dirty="0">
                <a:latin typeface="+mn-lt"/>
              </a:rPr>
              <a:t>Endre tilgangskontroll: </a:t>
            </a:r>
            <a:r>
              <a:rPr lang="nb-NO" sz="1800" i="1" u="sng" dirty="0"/>
              <a:t>Estimert omfang: 50 </a:t>
            </a:r>
            <a:r>
              <a:rPr lang="nb-NO" sz="2000" i="1" u="sng" dirty="0"/>
              <a:t>timer</a:t>
            </a:r>
            <a:endParaRPr lang="nb-NO" sz="1800" i="1" u="sng" dirty="0">
              <a:latin typeface="+mn-lt"/>
            </a:endParaRPr>
          </a:p>
          <a:p>
            <a:pPr lvl="1"/>
            <a:r>
              <a:rPr lang="nb-NO" sz="1800" dirty="0">
                <a:latin typeface="+mn-lt"/>
              </a:rPr>
              <a:t>All tilgang i Mnet er basert på roller. Når et medlem slutter i en komite, mister han derfor tilgang til filene. </a:t>
            </a:r>
          </a:p>
          <a:p>
            <a:pPr lvl="1"/>
            <a:r>
              <a:rPr lang="nb-NO" sz="1800" dirty="0">
                <a:latin typeface="+mn-lt"/>
              </a:rPr>
              <a:t>En ‘Mine filer’ løsning for å beholde tilgang til egne filer uten rolle etter kopiering.</a:t>
            </a:r>
          </a:p>
          <a:p>
            <a:r>
              <a:rPr lang="nb-NO" sz="2800" dirty="0">
                <a:latin typeface="+mn-lt"/>
              </a:rPr>
              <a:t>File transfer løsning: </a:t>
            </a:r>
            <a:r>
              <a:rPr lang="nb-NO" sz="1800" i="1" u="sng" dirty="0">
                <a:latin typeface="+mn-lt"/>
              </a:rPr>
              <a:t>Estimert omfang: 30 timer</a:t>
            </a:r>
            <a:endParaRPr lang="nb-NO" sz="2800" i="1" u="sng" dirty="0">
              <a:latin typeface="+mn-lt"/>
            </a:endParaRPr>
          </a:p>
          <a:p>
            <a:pPr lvl="1"/>
            <a:r>
              <a:rPr lang="nb-NO" sz="1800" dirty="0">
                <a:latin typeface="+mn-lt"/>
              </a:rPr>
              <a:t>Opprette en ‘File transfer’ for filer som tilhører en komite som slettes. Overfør filer til klubbnivå. </a:t>
            </a:r>
            <a:r>
              <a:rPr lang="nb-NO" dirty="0">
                <a:latin typeface="+mn-lt"/>
              </a:rPr>
              <a:t> </a:t>
            </a:r>
          </a:p>
          <a:p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655452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="" xmlns:a16="http://schemas.microsoft.com/office/drawing/2014/main" id="{0E8A9CC8-E284-4F38-A9DC-FE0F708C4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Synkronisering med RI </a:t>
            </a:r>
          </a:p>
        </p:txBody>
      </p:sp>
      <p:pic>
        <p:nvPicPr>
          <p:cNvPr id="5" name="Grafikk 4" descr="Sykle med personer">
            <a:extLst>
              <a:ext uri="{FF2B5EF4-FFF2-40B4-BE49-F238E27FC236}">
                <a16:creationId xmlns="" xmlns:a16="http://schemas.microsoft.com/office/drawing/2014/main" id="{DAFF0F18-2B1A-45C6-87E7-F8F33ED8D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7813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1831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A286386-CDC8-494F-9F20-B5244CA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Synkronisering mellom Mnet og 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12B349B-5CE4-4297-BC22-F61ED765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Mnet ‘snakker med’ RI gjennom en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s.k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  <a:p>
            <a:r>
              <a:rPr lang="nb-NO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Programming Interface</a:t>
            </a:r>
            <a:endParaRPr lang="nb-NO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API er 100% styrt av RI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Alle datasystemer som vil snakke med RI MÅ bruke denne</a:t>
            </a:r>
          </a:p>
          <a:p>
            <a:pPr lvl="1"/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nb-NO" sz="1800" u="sng" dirty="0">
                <a:latin typeface="Arial" panose="020B0604020202020204" pitchFamily="34" charset="0"/>
                <a:cs typeface="Arial" panose="020B0604020202020204" pitchFamily="34" charset="0"/>
              </a:rPr>
              <a:t>KUN ENVEIS  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(Mnet-&gt;RI)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Endringer gjort direkte i RI flyter </a:t>
            </a:r>
            <a:r>
              <a:rPr lang="nb-NO" sz="1800" u="sng" dirty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tilbake til Mnet</a:t>
            </a:r>
          </a:p>
          <a:p>
            <a:pPr lvl="1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API endrer seg, og dermed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opstår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-feil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Muligheter for feilregistrering i Mnet fører til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-feil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Registreres i RI før registrering i Mnet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Medlemmer fra andre klubber legges inn som nye medlemmer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Manglende grønn-linje (positiv kvittering) ved endringer i Mnet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Medlemmer får tillitsverv før de har medlemsnummer fra RI</a:t>
            </a:r>
          </a:p>
          <a:p>
            <a:pPr lvl="1"/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Hvis jobbinfo registreres  kreves adresse og poststed</a:t>
            </a:r>
          </a:p>
          <a:p>
            <a:pPr lvl="1"/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5" name="Grafikk 4" descr="Sykle med personer">
            <a:extLst>
              <a:ext uri="{FF2B5EF4-FFF2-40B4-BE49-F238E27FC236}">
                <a16:creationId xmlns="" xmlns:a16="http://schemas.microsoft.com/office/drawing/2014/main" id="{AF7B0EEA-8723-4C46-B66E-565264BAD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324661"/>
            <a:ext cx="798478" cy="7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5067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0AB7272-0D7E-4837-B982-CF9BFBEC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NORFOs</a:t>
            </a:r>
            <a:r>
              <a:rPr lang="nb-NO" dirty="0"/>
              <a:t> digitale tjenester til klubbene og distriktene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C23F65C-DCD8-4DF4-86BC-D2A82A49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94" y="1143000"/>
            <a:ext cx="6420506" cy="5181600"/>
          </a:xfrm>
        </p:spPr>
        <p:txBody>
          <a:bodyPr/>
          <a:lstStyle/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Hjelp og støtte</a:t>
            </a:r>
          </a:p>
          <a:p>
            <a:pPr marL="0" indent="0">
              <a:buNone/>
            </a:pPr>
            <a:endParaRPr lang="nb-NO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Tilganger og sikkerhet</a:t>
            </a:r>
          </a:p>
          <a:p>
            <a:pPr marL="0" indent="0">
              <a:buNone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Medlemsnett med arkivfunksjoner</a:t>
            </a:r>
            <a:endParaRPr lang="nb-NO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Hjemmesider</a:t>
            </a:r>
          </a:p>
          <a:p>
            <a:pPr marL="0" indent="0">
              <a:buNone/>
            </a:pPr>
            <a:endParaRPr lang="nb-NO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Epost / Internt meldingssystem</a:t>
            </a:r>
          </a:p>
          <a:p>
            <a:pPr marL="0" indent="0">
              <a:buNone/>
            </a:pPr>
            <a:endParaRPr lang="nb-NO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Nettmøter </a:t>
            </a:r>
          </a:p>
          <a:p>
            <a:pPr marL="0" indent="0">
              <a:buNone/>
            </a:pPr>
            <a:endParaRPr lang="nb-NO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latin typeface="Arial" panose="020B0604020202020204" pitchFamily="34" charset="0"/>
                <a:cs typeface="Arial" panose="020B0604020202020204" pitchFamily="34" charset="0"/>
              </a:rPr>
              <a:t>Synkronisering med RI</a:t>
            </a:r>
          </a:p>
          <a:p>
            <a:pPr marL="0" indent="0">
              <a:buNone/>
            </a:pPr>
            <a:endParaRPr lang="nb-NO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nb-NO" sz="2000" dirty="0"/>
          </a:p>
          <a:p>
            <a:pPr lvl="0"/>
            <a:endParaRPr lang="nb-NO" sz="2000" dirty="0"/>
          </a:p>
          <a:p>
            <a:endParaRPr lang="nb-NO" sz="2000" dirty="0"/>
          </a:p>
        </p:txBody>
      </p:sp>
      <p:pic>
        <p:nvPicPr>
          <p:cNvPr id="5" name="Grafikk 4" descr="Låst">
            <a:extLst>
              <a:ext uri="{FF2B5EF4-FFF2-40B4-BE49-F238E27FC236}">
                <a16:creationId xmlns="" xmlns:a16="http://schemas.microsoft.com/office/drawing/2014/main" id="{7DBB0389-0B7D-45D2-BD85-DBE0B4E42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147" y="1746761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k 6" descr="Gruppe">
            <a:extLst>
              <a:ext uri="{FF2B5EF4-FFF2-40B4-BE49-F238E27FC236}">
                <a16:creationId xmlns="" xmlns:a16="http://schemas.microsoft.com/office/drawing/2014/main" id="{6ABEDFCE-A26B-44A9-98EE-BB3376800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785" y="2388475"/>
            <a:ext cx="670965" cy="670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8" descr="Internett">
            <a:extLst>
              <a:ext uri="{FF2B5EF4-FFF2-40B4-BE49-F238E27FC236}">
                <a16:creationId xmlns="" xmlns:a16="http://schemas.microsoft.com/office/drawing/2014/main" id="{79311F58-8FEF-48C2-922A-25F4A4A54E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220" y="3112522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k 10" descr="E-post">
            <a:extLst>
              <a:ext uri="{FF2B5EF4-FFF2-40B4-BE49-F238E27FC236}">
                <a16:creationId xmlns="" xmlns:a16="http://schemas.microsoft.com/office/drawing/2014/main" id="{8756FFBA-6D83-40D3-B1D0-FFD4B0F49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0596" y="3902368"/>
            <a:ext cx="655447" cy="655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k 12" descr="Lærer">
            <a:extLst>
              <a:ext uri="{FF2B5EF4-FFF2-40B4-BE49-F238E27FC236}">
                <a16:creationId xmlns="" xmlns:a16="http://schemas.microsoft.com/office/drawing/2014/main" id="{6AFD6839-8C0B-4C0C-A8BE-F575FB230C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7800" y="4640140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k 5" descr="Kundeservice">
            <a:extLst>
              <a:ext uri="{FF2B5EF4-FFF2-40B4-BE49-F238E27FC236}">
                <a16:creationId xmlns="" xmlns:a16="http://schemas.microsoft.com/office/drawing/2014/main" id="{F20C2CF6-FE41-4BA2-BAEB-CBF18B039B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0979" y="1067035"/>
            <a:ext cx="567982" cy="567982"/>
          </a:xfrm>
          <a:prstGeom prst="rect">
            <a:avLst/>
          </a:prstGeom>
        </p:spPr>
      </p:pic>
      <p:pic>
        <p:nvPicPr>
          <p:cNvPr id="10" name="Grafikk 9" descr="Sykle med personer">
            <a:extLst>
              <a:ext uri="{FF2B5EF4-FFF2-40B4-BE49-F238E27FC236}">
                <a16:creationId xmlns="" xmlns:a16="http://schemas.microsoft.com/office/drawing/2014/main" id="{FD99915F-3D83-4D82-964D-0B0607FE7D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661" y="5284557"/>
            <a:ext cx="798478" cy="7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0063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380829B-3321-4855-A1EF-9B38E2BE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C17339F7-6F07-48DF-B378-013E6E2F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26444"/>
            <a:ext cx="2816801" cy="551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="" xmlns:a16="http://schemas.microsoft.com/office/drawing/2014/main" id="{002E1473-D694-454F-BE7B-51FA1C1923D6}"/>
              </a:ext>
            </a:extLst>
          </p:cNvPr>
          <p:cNvSpPr txBox="1"/>
          <p:nvPr/>
        </p:nvSpPr>
        <p:spPr>
          <a:xfrm>
            <a:off x="381000" y="15240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/>
              <a:t>IT-Forum vil gjerne:</a:t>
            </a:r>
            <a:br>
              <a:rPr lang="nb-NO" sz="3200" dirty="0"/>
            </a:br>
            <a:endParaRPr lang="nb-NO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Tilby praktiske, trygge og lovlige løsninger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Redusere kostnader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Balansere mellom kostnader og  funksjonalitet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3200" dirty="0"/>
          </a:p>
        </p:txBody>
      </p:sp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419B3DFD-C578-404F-920E-5B945E6150C8}"/>
              </a:ext>
            </a:extLst>
          </p:cNvPr>
          <p:cNvSpPr/>
          <p:nvPr/>
        </p:nvSpPr>
        <p:spPr>
          <a:xfrm>
            <a:off x="1134435" y="5012055"/>
            <a:ext cx="5198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Takk for din tid</a:t>
            </a:r>
          </a:p>
        </p:txBody>
      </p:sp>
    </p:spTree>
    <p:extLst>
      <p:ext uri="{BB962C8B-B14F-4D97-AF65-F5344CB8AC3E}">
        <p14:creationId xmlns:p14="http://schemas.microsoft.com/office/powerpoint/2010/main" val="805886116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9491081-F334-48B7-BAEF-E56C807F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IT-forum  er et rådgivende organ underlagt kommunikasjonskomiteen i NORFO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3257056B-4905-42A9-B62A-D352A128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Trond Nielsen 		Webmaster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Tore Krokstad 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2275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Trygve Danielsen 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 2310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Einar Solheim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2250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Tor Endre Bakken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2290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Fred Loe	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2305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Johnny Rivli			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Dico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2260 </a:t>
            </a: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Aril Bjørkøy			MD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Support-side: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http://support.rotary.no/no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 descr="Kundeservice">
            <a:extLst>
              <a:ext uri="{FF2B5EF4-FFF2-40B4-BE49-F238E27FC236}">
                <a16:creationId xmlns="" xmlns:a16="http://schemas.microsoft.com/office/drawing/2014/main" id="{62E5FF82-66F8-41AF-98AE-26081CA84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8777" y="304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8107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A12CAAD-2E7E-43E6-AB74-DBF88675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hjelp og støtte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="" xmlns:a16="http://schemas.microsoft.com/office/drawing/2014/main" id="{FC098C24-9F49-447A-9CED-2BECAECCBD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k 4" descr="Kundeservice">
            <a:extLst>
              <a:ext uri="{FF2B5EF4-FFF2-40B4-BE49-F238E27FC236}">
                <a16:creationId xmlns="" xmlns:a16="http://schemas.microsoft.com/office/drawing/2014/main" id="{B7D7BD38-BD78-4285-A02F-EC5C94D4A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0" y="216776"/>
            <a:ext cx="800100" cy="8001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="" xmlns:a16="http://schemas.microsoft.com/office/drawing/2014/main" id="{967B9384-85F6-498C-BDA9-F925CD83143B}"/>
              </a:ext>
            </a:extLst>
          </p:cNvPr>
          <p:cNvSpPr txBox="1"/>
          <p:nvPr/>
        </p:nvSpPr>
        <p:spPr>
          <a:xfrm>
            <a:off x="406519" y="39624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Hvis vi ikke følger prosedyren, påløper kostnader</a:t>
            </a:r>
          </a:p>
        </p:txBody>
      </p:sp>
      <p:sp>
        <p:nvSpPr>
          <p:cNvPr id="6" name="Pil: høyre med stripe 5">
            <a:extLst>
              <a:ext uri="{FF2B5EF4-FFF2-40B4-BE49-F238E27FC236}">
                <a16:creationId xmlns="" xmlns:a16="http://schemas.microsoft.com/office/drawing/2014/main" id="{9A8BFD39-F7DE-4632-A026-6D2ACEBB46EC}"/>
              </a:ext>
            </a:extLst>
          </p:cNvPr>
          <p:cNvSpPr/>
          <p:nvPr/>
        </p:nvSpPr>
        <p:spPr>
          <a:xfrm rot="16200000">
            <a:off x="6919301" y="4427330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høyre med stripe 6">
            <a:extLst>
              <a:ext uri="{FF2B5EF4-FFF2-40B4-BE49-F238E27FC236}">
                <a16:creationId xmlns="" xmlns:a16="http://schemas.microsoft.com/office/drawing/2014/main" id="{F17D3532-46C5-4165-AD5A-349943B5AC6C}"/>
              </a:ext>
            </a:extLst>
          </p:cNvPr>
          <p:cNvSpPr/>
          <p:nvPr/>
        </p:nvSpPr>
        <p:spPr>
          <a:xfrm rot="16200000">
            <a:off x="6915559" y="3612682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med stripe 7">
            <a:extLst>
              <a:ext uri="{FF2B5EF4-FFF2-40B4-BE49-F238E27FC236}">
                <a16:creationId xmlns="" xmlns:a16="http://schemas.microsoft.com/office/drawing/2014/main" id="{C2CC691E-E91F-4945-ABB3-83189790F461}"/>
              </a:ext>
            </a:extLst>
          </p:cNvPr>
          <p:cNvSpPr/>
          <p:nvPr/>
        </p:nvSpPr>
        <p:spPr>
          <a:xfrm rot="16200000">
            <a:off x="6915559" y="2816343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med stripe 8">
            <a:extLst>
              <a:ext uri="{FF2B5EF4-FFF2-40B4-BE49-F238E27FC236}">
                <a16:creationId xmlns="" xmlns:a16="http://schemas.microsoft.com/office/drawing/2014/main" id="{BC122160-0D6A-4247-B913-E057EC850EEC}"/>
              </a:ext>
            </a:extLst>
          </p:cNvPr>
          <p:cNvSpPr/>
          <p:nvPr/>
        </p:nvSpPr>
        <p:spPr>
          <a:xfrm rot="16200000">
            <a:off x="6907676" y="2020004"/>
            <a:ext cx="586048" cy="8228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42566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="" xmlns:a16="http://schemas.microsoft.com/office/drawing/2014/main" id="{4354075F-EA2F-4EFB-B51C-E9368A678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Tilganger og Sikkerhet</a:t>
            </a:r>
          </a:p>
        </p:txBody>
      </p:sp>
      <p:pic>
        <p:nvPicPr>
          <p:cNvPr id="5" name="Grafikk 4" descr="Låst">
            <a:extLst>
              <a:ext uri="{FF2B5EF4-FFF2-40B4-BE49-F238E27FC236}">
                <a16:creationId xmlns="" xmlns:a16="http://schemas.microsoft.com/office/drawing/2014/main" id="{3569969F-2E76-4D55-A8DC-CAA5FEEE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0" y="3162300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608807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0AB7272-0D7E-4837-B982-CF9BFBEC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  for pålogging og sikring av personlig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C23F65C-DCD8-4DF4-86BC-D2A82A49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220" y="1104900"/>
            <a:ext cx="6420506" cy="5181600"/>
          </a:xfrm>
        </p:spPr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Pålogging til Mnet via Appsco.com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mellom Mnet og Appsco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Epost lagret i Mnet er brukernavn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Passord setter du selv (bruk ‘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GDPR samsvar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Pålogging til RI (rotary.org)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Epost lagret i RI er brukernavn. Kan være ulike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Passord settes selv ( </a:t>
            </a:r>
            <a:r>
              <a:rPr lang="nb-NO" sz="1600" u="sng" dirty="0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samme som Appsco)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Utfordring: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Noen endringer av epost gjennom synkronisering fra Mnet til RI godtas ikke av RI. 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Fører til avvik mellom Mnet og RI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m.h.p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. epostadresser.</a:t>
            </a:r>
          </a:p>
          <a:p>
            <a:pPr lvl="1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Jobber med løsning (meldinger </a:t>
            </a:r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el.l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000" dirty="0"/>
          </a:p>
        </p:txBody>
      </p:sp>
      <p:pic>
        <p:nvPicPr>
          <p:cNvPr id="5" name="Grafikk 4" descr="Låst">
            <a:extLst>
              <a:ext uri="{FF2B5EF4-FFF2-40B4-BE49-F238E27FC236}">
                <a16:creationId xmlns="" xmlns:a16="http://schemas.microsoft.com/office/drawing/2014/main" id="{7DBB0389-0B7D-45D2-BD85-DBE0B4E42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342900"/>
            <a:ext cx="762000" cy="762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86315B15-196C-48C6-BABD-C991D34F3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3" y="1120436"/>
            <a:ext cx="2386947" cy="20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15804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6BFC776C-AB80-476B-9910-0B4FF96E2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Nettmøter </a:t>
            </a:r>
          </a:p>
        </p:txBody>
      </p:sp>
      <p:pic>
        <p:nvPicPr>
          <p:cNvPr id="4" name="Grafikk 3" descr="Lærer">
            <a:extLst>
              <a:ext uri="{FF2B5EF4-FFF2-40B4-BE49-F238E27FC236}">
                <a16:creationId xmlns="" xmlns:a16="http://schemas.microsoft.com/office/drawing/2014/main" id="{6650E2EB-6A13-4D31-A303-3B95B8F3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800" y="3048000"/>
            <a:ext cx="990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325867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EA1B46F-7F28-4745-9185-9A70FFCA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041B4D72-A512-4D70-A70E-B377D73D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7402"/>
            <a:ext cx="8534400" cy="5117198"/>
          </a:xfrm>
        </p:spPr>
        <p:txBody>
          <a:bodyPr/>
          <a:lstStyle/>
          <a:p>
            <a:r>
              <a:rPr lang="nb-NO" sz="2800" i="1" dirty="0">
                <a:latin typeface="Arial" panose="020B0604020202020204" pitchFamily="34" charset="0"/>
                <a:cs typeface="Arial" panose="020B0604020202020204" pitchFamily="34" charset="0"/>
              </a:rPr>
              <a:t>GoToMeeting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Nettmøter</a:t>
            </a: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Lisens: Kun den som inviterer til møte trenger lisens. Ikke deltakere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Opp til 150 deltakere, ubegrenset møtetid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Inviter via epost eller møtekode.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Delta på PC, nettbrett eller på telefon.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Lydopptak om ønsket (for referat?)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NORFO har 10 lisenser dette år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i hvert distrikt styrt av DICO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for sekretær i NORFO og hver komite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En ambulerende lisens som kan brukes etter tildeling fra administrator </a:t>
            </a:r>
          </a:p>
          <a:p>
            <a:pPr lvl="1"/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Ca. 2800,- pr år /lisens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Distrikter kan kjøpe seg opp om ønskelig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Bruksanvisning finner du her: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Support.rotary.no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k 3" descr="Lærer">
            <a:extLst>
              <a:ext uri="{FF2B5EF4-FFF2-40B4-BE49-F238E27FC236}">
                <a16:creationId xmlns="" xmlns:a16="http://schemas.microsoft.com/office/drawing/2014/main" id="{111611A6-6EE7-48C3-B58D-CB6F3D7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600" y="362636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DEFB176C-19D4-4D20-98D6-28C308A19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895600"/>
            <a:ext cx="32080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6031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EA1B46F-7F28-4745-9185-9A70FFCA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Nettmøter</a:t>
            </a:r>
          </a:p>
        </p:txBody>
      </p:sp>
      <p:pic>
        <p:nvPicPr>
          <p:cNvPr id="4" name="Grafikk 3" descr="Lærer">
            <a:extLst>
              <a:ext uri="{FF2B5EF4-FFF2-40B4-BE49-F238E27FC236}">
                <a16:creationId xmlns="" xmlns:a16="http://schemas.microsoft.com/office/drawing/2014/main" id="{111611A6-6EE7-48C3-B58D-CB6F3D73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600" y="362636"/>
            <a:ext cx="750201" cy="750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DEFB176C-19D4-4D20-98D6-28C308A1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211203"/>
            <a:ext cx="2476500" cy="105883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69FB060D-0609-47C8-A69E-E152A7D9283B}"/>
              </a:ext>
            </a:extLst>
          </p:cNvPr>
          <p:cNvSpPr txBox="1"/>
          <p:nvPr/>
        </p:nvSpPr>
        <p:spPr>
          <a:xfrm>
            <a:off x="2586034" y="2572311"/>
            <a:ext cx="355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av </a:t>
            </a:r>
            <a:r>
              <a:rPr lang="nb-NO" sz="2800" dirty="0"/>
              <a:t>GoToMeeting 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="" xmlns:a16="http://schemas.microsoft.com/office/drawing/2014/main" id="{7DF3CA02-04B4-4788-A8F8-3901071BF6EF}"/>
              </a:ext>
            </a:extLst>
          </p:cNvPr>
          <p:cNvSpPr txBox="1"/>
          <p:nvPr/>
        </p:nvSpPr>
        <p:spPr>
          <a:xfrm>
            <a:off x="1260895" y="5407967"/>
            <a:ext cx="733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389 deltagere har deltatt på 138 web-møter siste år. </a:t>
            </a:r>
          </a:p>
        </p:txBody>
      </p:sp>
      <p:pic>
        <p:nvPicPr>
          <p:cNvPr id="10" name="Grafikk 9" descr="Sparegris">
            <a:extLst>
              <a:ext uri="{FF2B5EF4-FFF2-40B4-BE49-F238E27FC236}">
                <a16:creationId xmlns="" xmlns:a16="http://schemas.microsoft.com/office/drawing/2014/main" id="{B1D09CCF-475E-4370-9C79-14A1A3850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5257800"/>
            <a:ext cx="762000" cy="762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A5B45ADC-844D-4B6A-B70A-3CF3BAF5E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01" y="3217768"/>
            <a:ext cx="82677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5860"/>
      </p:ext>
    </p:extLst>
  </p:cSld>
  <p:clrMapOvr>
    <a:masterClrMapping/>
  </p:clrMapOvr>
  <p:transition xmlns:p14="http://schemas.microsoft.com/office/powerpoint/2010/main" spd="med" advClick="0">
    <p:fade/>
  </p:transition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713</Words>
  <Application>Microsoft Macintosh PowerPoint</Application>
  <PresentationFormat>Skjermfremvisning (4:3)</PresentationFormat>
  <Paragraphs>197</Paragraphs>
  <Slides>20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Communications_white</vt:lpstr>
      <vt:lpstr>Custom Design</vt:lpstr>
      <vt:lpstr>2_Custom Design</vt:lpstr>
      <vt:lpstr>PowerPoint-presentasjon</vt:lpstr>
      <vt:lpstr>NORFOs digitale tjenester til klubbene og distriktene </vt:lpstr>
      <vt:lpstr>IT-forum  er et rådgivende organ underlagt kommunikasjonskomiteen i NORFO</vt:lpstr>
      <vt:lpstr>Organisering av hjelp og støtte</vt:lpstr>
      <vt:lpstr>Tilganger og Sikkerhet</vt:lpstr>
      <vt:lpstr>Sikkerhet  for pålogging og sikring av personlig informasjon</vt:lpstr>
      <vt:lpstr>Nettmøter </vt:lpstr>
      <vt:lpstr>Nettmøter</vt:lpstr>
      <vt:lpstr>Nettmøter</vt:lpstr>
      <vt:lpstr>Epost /meldingssystem </vt:lpstr>
      <vt:lpstr>  Epost  (epost adresser på xxx@rotary.no)</vt:lpstr>
      <vt:lpstr>  Nytt meldingssystem i Mnet</vt:lpstr>
      <vt:lpstr>  Videreutvikling av meldingssystem i Mnet (WC Roadmap)</vt:lpstr>
      <vt:lpstr>Send meldinger direkte fra lister i Mnet</vt:lpstr>
      <vt:lpstr>Mnet Arkiv og dokumenthåndtering</vt:lpstr>
      <vt:lpstr>Nye funksjoner i Mnet arkiv</vt:lpstr>
      <vt:lpstr>Forbedring av arkivene</vt:lpstr>
      <vt:lpstr>Synkronisering med RI </vt:lpstr>
      <vt:lpstr>Synkronisering mellom Mnet og RI</vt:lpstr>
      <vt:lpstr>Oppsummering 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Einar Solheim</cp:lastModifiedBy>
  <cp:revision>1452</cp:revision>
  <cp:lastPrinted>2018-02-01T14:40:00Z</cp:lastPrinted>
  <dcterms:created xsi:type="dcterms:W3CDTF">2010-04-16T20:11:30Z</dcterms:created>
  <dcterms:modified xsi:type="dcterms:W3CDTF">2020-03-19T10:51:42Z</dcterms:modified>
</cp:coreProperties>
</file>