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5" r:id="rId7"/>
    <p:sldId id="261" r:id="rId8"/>
    <p:sldId id="266" r:id="rId9"/>
    <p:sldId id="262" r:id="rId10"/>
    <p:sldId id="263" r:id="rId11"/>
    <p:sldId id="264" r:id="rId12"/>
    <p:sldId id="267" r:id="rId13"/>
    <p:sldId id="268" r:id="rId14"/>
  </p:sldIdLst>
  <p:sldSz cx="12192000" cy="6858000"/>
  <p:notesSz cx="6858000" cy="987425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81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BFD309-C935-4366-B209-FF96F180E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FDD7D2A-9C13-4593-AA9B-7778974B9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0EB991-B296-41A6-8060-BF89B026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EF7283-7135-4C54-8C49-BFDB80DC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BBAB831-D238-4BE3-BAEF-1D5A9C1A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492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61CE46-8778-45F4-8956-C254A168F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64D8FB7-E610-4008-B867-4391C7B62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FE1687-500D-4F46-9B7F-67A2683B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3F8A90-2F31-4694-85CD-771A5713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4E3CEE5-5308-479B-ACDF-CB2F86F1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524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928D026-07FF-42A3-A521-A7EF580E0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D1F3C06-D5A0-4FEB-9AF2-B09D12BBD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8427225-D69A-4382-9449-51E21994A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56C8F3-76EE-4C30-BE91-0BEFDA72D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9C7842-4E8B-474C-88F2-79AE3A7F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602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21066D-0B81-429C-A5EF-95B1C86D0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DA3898-37E0-4876-9D14-9FF2A75B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45FD64-8FD3-4C66-B539-35E8946DF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266BF8B-077A-40AD-A88C-52DBEAF5E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6F07A3-2D55-4615-992A-BA8F15DC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67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AAF142-7E8C-4614-87A7-B183533CA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7361637-D0A3-490A-AE3A-F884CDC3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18B194-441D-4849-B13B-290AA393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5297BF-7BA8-435A-9F3C-1D7FE79F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8D7FAE-4E30-4C0E-A7BF-FA8C1822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941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F9A059-B4D3-4011-AABD-DF9B1E1BC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4F3621-F201-46A0-9D32-4EA189E71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77C65E4-B14C-42F7-A735-DED6E2F14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ABF2073-636A-488D-8AD1-D77FFBD5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FB21A10-D4E4-4C24-AF09-6CE0F502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F03A1A3-AB6C-4BD3-A796-533723BE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680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DF278C-DF13-41EC-A266-49F09ED1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B2A1CA5-8623-4423-9845-632715536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E86D8A2-7B97-457F-8406-837A44462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FCC2436-4BB5-434B-AF40-FA9C4135B6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8EFCFF8-09E3-4D37-8BD0-C1864A7F5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2C22DEC-4DB1-42E5-9E82-FDB9749BD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BDAFA29-843F-48FC-9F60-DAF86FFD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197F4EC-DD31-4C05-81C1-7AA97DD3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445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DA369-BFF1-4421-96C4-29667F441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12F8757-5661-4771-9E54-DE3E3467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C6DFEDC-D595-4D2E-9BCC-F087B847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C038079-354E-4BED-BE7E-A7770CC0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88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550F22-838A-454F-BFFC-329904338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8B892DA-7562-4262-B3D1-C2276FDF7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003812F-ECA6-4CB1-84DD-C09A0551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A7B27D-E51D-42BC-8A32-718C118B0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167999C-E9DF-49CC-9410-EA5CBC09C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E9438A4-7017-4FD5-B7EB-AE14BE221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B309350-7AC3-47FE-84FE-C60A27E8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85176B3-1CDB-4F12-96D9-87827F21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65A66E0-0D2A-400A-8253-D4D26B775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813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6F6986-D360-4743-A755-BA8953230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358F12B-B9EF-445D-9B24-44E67B5F3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10566E2-5465-400B-9EA0-161D6F348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7693C02-5C67-46AD-A8B2-2453B06A4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BAADB87-6DEC-401C-850D-ED308B393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8F7AC4B-BC2E-42B7-B9ED-13334EE2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764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D0E5642-8452-46E8-8E99-90F31B6A5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0984CC0-E902-47E5-A827-D1D675E7D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C6AE35-8760-4013-B306-86F4A86E0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54DA3-1720-4935-8A46-5F3C41015F82}" type="datetimeFigureOut">
              <a:rPr lang="nb-NO" smtClean="0"/>
              <a:t>10.03.2020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FEC5A9E-99EB-4083-8AA9-2E9FD1439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C32CC7-1538-4139-B85A-7A99066E0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710D2-A90D-4A94-A45A-7A4B93A716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Evaluering%20av%20klubben0001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337C9BA6-2D84-4C3D-BEE3-A3E3126A56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CFE6370A-8607-47F8-BEFB-829DEDE70B8A}"/>
              </a:ext>
            </a:extLst>
          </p:cNvPr>
          <p:cNvSpPr/>
          <p:nvPr/>
        </p:nvSpPr>
        <p:spPr>
          <a:xfrm>
            <a:off x="239152" y="2557735"/>
            <a:ext cx="1195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n-NO" sz="2400" dirty="0"/>
              <a:t>MEDLEMSKAPSKOMITEEN i D-2250</a:t>
            </a:r>
          </a:p>
          <a:p>
            <a:pPr lvl="1"/>
            <a:endParaRPr lang="nn-NO" sz="2400" dirty="0"/>
          </a:p>
          <a:p>
            <a:pPr lvl="1"/>
            <a:r>
              <a:rPr lang="nn-NO" sz="2400" dirty="0" err="1"/>
              <a:t>Navn</a:t>
            </a:r>
            <a:r>
              <a:rPr lang="nn-NO" sz="2400" dirty="0"/>
              <a:t>:			Klubb:		Område:</a:t>
            </a:r>
          </a:p>
          <a:p>
            <a:pPr lvl="1"/>
            <a:endParaRPr lang="nn-NO" sz="2400" dirty="0"/>
          </a:p>
          <a:p>
            <a:pPr lvl="1"/>
            <a:r>
              <a:rPr lang="nn-NO" sz="2400" dirty="0"/>
              <a:t>PDF Leif Harald Kvaale (leiar 2019-20)	Arna  RK  D-2250</a:t>
            </a:r>
          </a:p>
          <a:p>
            <a:pPr lvl="1"/>
            <a:r>
              <a:rPr lang="nn-NO" sz="2400" dirty="0"/>
              <a:t>Bjørn Arild Samuelsen	Øyane		AG1+2	Stavanger/Jæren</a:t>
            </a:r>
          </a:p>
          <a:p>
            <a:pPr lvl="1"/>
            <a:r>
              <a:rPr lang="nn-NO" sz="2400" dirty="0"/>
              <a:t>Tove Lise Johannessen	Karmøy Vest	AG3	Haugalandet</a:t>
            </a:r>
          </a:p>
          <a:p>
            <a:pPr lvl="1"/>
            <a:r>
              <a:rPr lang="nn-NO" sz="2400" dirty="0"/>
              <a:t>Lene Jakobsen		Arna		AG4	Hordaland utanom Bergen</a:t>
            </a:r>
          </a:p>
          <a:p>
            <a:pPr lvl="1"/>
            <a:r>
              <a:rPr lang="nn-NO" sz="2400" dirty="0" err="1"/>
              <a:t>Khiem</a:t>
            </a:r>
            <a:r>
              <a:rPr lang="nn-NO" sz="2400" dirty="0"/>
              <a:t> </a:t>
            </a:r>
            <a:r>
              <a:rPr lang="nn-NO" sz="2400" dirty="0" err="1"/>
              <a:t>Trand</a:t>
            </a:r>
            <a:r>
              <a:rPr lang="nn-NO" sz="2400" dirty="0"/>
              <a:t>		</a:t>
            </a:r>
            <a:r>
              <a:rPr lang="nn-NO" sz="2400" dirty="0" err="1"/>
              <a:t>Torgalmenning</a:t>
            </a:r>
            <a:r>
              <a:rPr lang="nn-NO" sz="2400" dirty="0"/>
              <a:t>	AG5	Bergen</a:t>
            </a:r>
          </a:p>
          <a:p>
            <a:pPr lvl="1"/>
            <a:r>
              <a:rPr lang="nn-NO" sz="2400" dirty="0"/>
              <a:t>Rolf Thingvold		Førde		AG6	Sogn og Fjordane</a:t>
            </a:r>
            <a:endParaRPr lang="nb-NO" sz="2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EE012DD9-391D-4B49-A5CF-547E62509CC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b="1" dirty="0"/>
              <a:t>				</a:t>
            </a:r>
            <a:br>
              <a:rPr lang="nb-NO" b="1" dirty="0"/>
            </a:br>
            <a:br>
              <a:rPr lang="nb-NO" b="1" dirty="0"/>
            </a:br>
            <a:r>
              <a:rPr lang="nb-NO" sz="5300" b="1" dirty="0"/>
              <a:t>MEDLEMSKAPSUTVIKLING</a:t>
            </a:r>
            <a:br>
              <a:rPr lang="nb-NO" sz="4000" dirty="0"/>
            </a:b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1487054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915A594C-1199-4428-AF5E-8365045C51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335DE1EC-4664-427A-B49B-9D4F0F419FC9}"/>
              </a:ext>
            </a:extLst>
          </p:cNvPr>
          <p:cNvSpPr txBox="1">
            <a:spLocks/>
          </p:cNvSpPr>
          <p:nvPr/>
        </p:nvSpPr>
        <p:spPr>
          <a:xfrm>
            <a:off x="838200" y="152400"/>
            <a:ext cx="10058400" cy="182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dirty="0"/>
              <a:t>		</a:t>
            </a:r>
            <a:r>
              <a:rPr lang="nb-NO" sz="4000" b="1" dirty="0"/>
              <a:t>		</a:t>
            </a:r>
            <a:br>
              <a:rPr lang="nb-NO" sz="4000" b="1" dirty="0"/>
            </a:br>
            <a:r>
              <a:rPr lang="nb-NO" sz="3600" b="1" dirty="0"/>
              <a:t>MEDLEMSKAPSUTVIKLING</a:t>
            </a:r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717B7640-602C-49B9-B43A-21A0E337C01C}"/>
              </a:ext>
            </a:extLst>
          </p:cNvPr>
          <p:cNvSpPr txBox="1">
            <a:spLocks/>
          </p:cNvSpPr>
          <p:nvPr/>
        </p:nvSpPr>
        <p:spPr>
          <a:xfrm>
            <a:off x="853751" y="2209800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b-NO" sz="1800" dirty="0"/>
          </a:p>
          <a:p>
            <a:pPr lvl="1"/>
            <a:r>
              <a:rPr lang="nb-NO" dirty="0"/>
              <a:t>HVEM HAR ANSVAR FOR REKRUTTERING?</a:t>
            </a:r>
          </a:p>
          <a:p>
            <a:pPr lvl="2"/>
            <a:r>
              <a:rPr lang="nb-NO" dirty="0"/>
              <a:t>Alle i klubben har ansvar for å rekruttere nye medlemmer til klubben.</a:t>
            </a:r>
          </a:p>
          <a:p>
            <a:pPr lvl="2"/>
            <a:r>
              <a:rPr lang="nb-NO" b="1" dirty="0"/>
              <a:t>Alle i klubben </a:t>
            </a:r>
            <a:r>
              <a:rPr lang="nb-NO" dirty="0"/>
              <a:t>har i sitt nettverk noen de kan snakke med om </a:t>
            </a:r>
            <a:r>
              <a:rPr lang="nb-NO" dirty="0" err="1"/>
              <a:t>Rotary</a:t>
            </a:r>
            <a:r>
              <a:rPr lang="nb-NO" dirty="0"/>
              <a:t> , </a:t>
            </a:r>
            <a:r>
              <a:rPr lang="nb-NO" dirty="0" err="1"/>
              <a:t>Rotarynettverket</a:t>
            </a:r>
            <a:r>
              <a:rPr lang="nb-NO" dirty="0"/>
              <a:t> / hva </a:t>
            </a:r>
            <a:r>
              <a:rPr lang="nb-NO" dirty="0" err="1"/>
              <a:t>Rotary</a:t>
            </a:r>
            <a:r>
              <a:rPr lang="nb-NO" dirty="0"/>
              <a:t> gjør og hva det vil si å </a:t>
            </a:r>
            <a:r>
              <a:rPr lang="nb-NO" dirty="0" err="1"/>
              <a:t>vere</a:t>
            </a:r>
            <a:r>
              <a:rPr lang="nb-NO" dirty="0"/>
              <a:t> Rotarymedlem   (familie/yrkeskollegaer/vennekrets/nabolag) 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HVORLEDES REKRUTTERER VI?</a:t>
            </a:r>
          </a:p>
          <a:p>
            <a:pPr lvl="2"/>
            <a:r>
              <a:rPr lang="nb-NO" dirty="0"/>
              <a:t>Lage oversikt over aktuelle bedrifter/yrke i lokalmiljøet</a:t>
            </a:r>
          </a:p>
          <a:p>
            <a:pPr lvl="3"/>
            <a:r>
              <a:rPr lang="nn-NO" dirty="0" err="1"/>
              <a:t>Hva</a:t>
            </a:r>
            <a:r>
              <a:rPr lang="nn-NO" dirty="0"/>
              <a:t> bedrifter/yrke er representert i klubben - og </a:t>
            </a:r>
            <a:r>
              <a:rPr lang="nn-NO" dirty="0" err="1"/>
              <a:t>hva</a:t>
            </a:r>
            <a:r>
              <a:rPr lang="nn-NO" dirty="0"/>
              <a:t> </a:t>
            </a:r>
            <a:r>
              <a:rPr lang="nn-NO" dirty="0" err="1"/>
              <a:t>mangler</a:t>
            </a:r>
            <a:r>
              <a:rPr lang="nn-NO" dirty="0"/>
              <a:t> vi ?</a:t>
            </a:r>
          </a:p>
          <a:p>
            <a:pPr lvl="2"/>
            <a:r>
              <a:rPr lang="nn-NO" dirty="0"/>
              <a:t>Utarbeide liste over </a:t>
            </a:r>
            <a:r>
              <a:rPr lang="nn-NO" dirty="0" err="1"/>
              <a:t>hvem</a:t>
            </a:r>
            <a:r>
              <a:rPr lang="nn-NO" dirty="0"/>
              <a:t> vi vil invitere og fordele </a:t>
            </a:r>
            <a:r>
              <a:rPr lang="nn-NO" dirty="0" err="1"/>
              <a:t>oppgaver</a:t>
            </a:r>
            <a:endParaRPr lang="nn-NO" dirty="0"/>
          </a:p>
          <a:p>
            <a:pPr lvl="2"/>
            <a:r>
              <a:rPr lang="nn-NO" dirty="0"/>
              <a:t>Organisere orienteringsmøte for potensielle medlemmer</a:t>
            </a:r>
            <a:endParaRPr lang="nb-NO" dirty="0"/>
          </a:p>
          <a:p>
            <a:pPr lvl="2"/>
            <a:endParaRPr lang="nb-NO" dirty="0"/>
          </a:p>
          <a:p>
            <a:pPr marL="914400" lvl="2" indent="0">
              <a:buFont typeface="Arial" panose="020B0604020202020204" pitchFamily="34" charset="0"/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580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DDEC2499-9363-4ABE-B9E3-98CC2156C5A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8F2D3C67-059B-4046-AE12-E8ADD7950AAD}"/>
              </a:ext>
            </a:extLst>
          </p:cNvPr>
          <p:cNvSpPr txBox="1">
            <a:spLocks/>
          </p:cNvSpPr>
          <p:nvPr/>
        </p:nvSpPr>
        <p:spPr>
          <a:xfrm>
            <a:off x="870959" y="364067"/>
            <a:ext cx="9949441" cy="1693333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dirty="0"/>
              <a:t>		</a:t>
            </a:r>
            <a:br>
              <a:rPr lang="nb-NO" dirty="0"/>
            </a:br>
            <a:r>
              <a:rPr lang="nb-NO" sz="4000" b="1" dirty="0"/>
              <a:t>MEDLEMSKAPSUTVIKLING</a:t>
            </a:r>
            <a:br>
              <a:rPr lang="nb-NO" sz="4000" b="1" dirty="0"/>
            </a:br>
            <a:r>
              <a:rPr lang="nn-NO" sz="4000" b="1" dirty="0"/>
              <a:t>-NYE IDEER</a:t>
            </a:r>
            <a:endParaRPr lang="nb-NO" sz="4000" b="1" dirty="0"/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2753F367-0F97-4EFF-80BD-CFE02CAF2A77}"/>
              </a:ext>
            </a:extLst>
          </p:cNvPr>
          <p:cNvSpPr txBox="1">
            <a:spLocks/>
          </p:cNvSpPr>
          <p:nvPr/>
        </p:nvSpPr>
        <p:spPr>
          <a:xfrm>
            <a:off x="870959" y="2090590"/>
            <a:ext cx="11170986" cy="476741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b-NO" sz="6200" dirty="0"/>
              <a:t>HVORFOR KAN DET VERE LETTERE Å REKRUTTERE NÅ ENN FØR?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35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n-NO" sz="4400" dirty="0"/>
              <a:t>	</a:t>
            </a:r>
            <a:r>
              <a:rPr lang="nn-NO" sz="7000" dirty="0"/>
              <a:t>Club </a:t>
            </a:r>
            <a:r>
              <a:rPr lang="nn-NO" sz="7000" dirty="0" err="1"/>
              <a:t>Flexibility</a:t>
            </a:r>
            <a:r>
              <a:rPr lang="nn-NO" sz="7000" dirty="0"/>
              <a:t>:</a:t>
            </a:r>
            <a:endParaRPr lang="nb-NO" sz="7000" dirty="0"/>
          </a:p>
          <a:p>
            <a:pPr lvl="2"/>
            <a:endParaRPr lang="nb-NO" sz="1600" dirty="0"/>
          </a:p>
          <a:p>
            <a:pPr lvl="2"/>
            <a:r>
              <a:rPr lang="nb-NO" sz="6200" b="1" dirty="0"/>
              <a:t>Frammøtekravet er ikke lenger så sterkt i fokus</a:t>
            </a:r>
          </a:p>
          <a:p>
            <a:pPr lvl="3"/>
            <a:r>
              <a:rPr lang="nn-NO" sz="5500" dirty="0"/>
              <a:t>De som </a:t>
            </a:r>
            <a:r>
              <a:rPr lang="nn-NO" sz="5500" dirty="0" err="1"/>
              <a:t>ikke</a:t>
            </a:r>
            <a:r>
              <a:rPr lang="nn-NO" sz="5500" dirty="0"/>
              <a:t> kan møte, kan heller gjere andre oppgåver for klubben</a:t>
            </a:r>
          </a:p>
          <a:p>
            <a:pPr marL="1371600" lvl="3" indent="0">
              <a:buFont typeface="Arial" panose="020B0604020202020204" pitchFamily="34" charset="0"/>
              <a:buNone/>
            </a:pPr>
            <a:r>
              <a:rPr lang="nn-NO" sz="5500" dirty="0"/>
              <a:t>	- Arbeide med klubb-</a:t>
            </a:r>
            <a:r>
              <a:rPr lang="nn-NO" sz="5500" dirty="0" err="1"/>
              <a:t>oppgaver</a:t>
            </a:r>
            <a:r>
              <a:rPr lang="nn-NO" sz="5500" dirty="0"/>
              <a:t>/Prosjekt (kanskje ein annan dag), møte i andre klubbar </a:t>
            </a:r>
          </a:p>
          <a:p>
            <a:pPr marL="1371600" lvl="3" indent="0">
              <a:buFont typeface="Arial" panose="020B0604020202020204" pitchFamily="34" charset="0"/>
              <a:buNone/>
            </a:pPr>
            <a:r>
              <a:rPr lang="nn-NO" sz="5500" dirty="0"/>
              <a:t> 	</a:t>
            </a:r>
            <a:r>
              <a:rPr lang="nn-NO" sz="5500" dirty="0" err="1"/>
              <a:t>el.l</a:t>
            </a:r>
            <a:r>
              <a:rPr lang="nn-NO" sz="5500" dirty="0"/>
              <a:t>.)</a:t>
            </a:r>
          </a:p>
          <a:p>
            <a:pPr marL="1371600" lvl="3" indent="0">
              <a:buFont typeface="Arial" panose="020B0604020202020204" pitchFamily="34" charset="0"/>
              <a:buNone/>
            </a:pPr>
            <a:endParaRPr lang="nn-NO" sz="2000" dirty="0"/>
          </a:p>
          <a:p>
            <a:pPr lvl="2"/>
            <a:r>
              <a:rPr lang="nn-NO" sz="6400" b="1" dirty="0"/>
              <a:t>Variere møteform</a:t>
            </a:r>
          </a:p>
          <a:p>
            <a:pPr lvl="3"/>
            <a:r>
              <a:rPr lang="nn-NO" sz="6200" dirty="0"/>
              <a:t>Vanlig møte / </a:t>
            </a:r>
            <a:r>
              <a:rPr lang="nn-NO" sz="6200" dirty="0" err="1"/>
              <a:t>åpne</a:t>
            </a:r>
            <a:r>
              <a:rPr lang="nn-NO" sz="6200" dirty="0"/>
              <a:t> møter / </a:t>
            </a:r>
            <a:r>
              <a:rPr lang="nn-NO" sz="6200" dirty="0" err="1"/>
              <a:t>komitemøter</a:t>
            </a:r>
            <a:r>
              <a:rPr lang="nn-NO" sz="6200" dirty="0"/>
              <a:t> / prosjektarbeid</a:t>
            </a:r>
          </a:p>
          <a:p>
            <a:pPr marL="1371600" lvl="3" indent="0">
              <a:buFont typeface="Arial" panose="020B0604020202020204" pitchFamily="34" charset="0"/>
              <a:buNone/>
            </a:pPr>
            <a:endParaRPr lang="nb-NO" dirty="0"/>
          </a:p>
          <a:p>
            <a:pPr lvl="2"/>
            <a:r>
              <a:rPr lang="nn-NO" sz="6200" b="1" dirty="0"/>
              <a:t>Travle personar kan dele medlemskap:</a:t>
            </a:r>
          </a:p>
          <a:p>
            <a:pPr lvl="3"/>
            <a:r>
              <a:rPr lang="nn-NO" sz="5500" dirty="0"/>
              <a:t>Familiemedlemskap (2 deler medlemskap – ein møter)</a:t>
            </a:r>
          </a:p>
          <a:p>
            <a:pPr lvl="3"/>
            <a:r>
              <a:rPr lang="nn-NO" sz="5500" dirty="0"/>
              <a:t>Bedriftsmedlemskap (2 eller fleire deler medlemskap – 1 møter)</a:t>
            </a:r>
          </a:p>
          <a:p>
            <a:pPr marL="1371600" lvl="3" indent="0">
              <a:buFont typeface="Arial" panose="020B0604020202020204" pitchFamily="34" charset="0"/>
              <a:buNone/>
            </a:pPr>
            <a:endParaRPr lang="nb-NO" dirty="0"/>
          </a:p>
          <a:p>
            <a:pPr lvl="2"/>
            <a:r>
              <a:rPr lang="nb-NO" sz="6200" b="1" dirty="0"/>
              <a:t>Klubben kan endre til møte 2 ganger pr. måned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3095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F3B5484D-4F7A-4649-8448-8C2CE5B093D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064C36AC-2E93-47FA-8D48-C501614C24DE}"/>
              </a:ext>
            </a:extLst>
          </p:cNvPr>
          <p:cNvSpPr txBox="1">
            <a:spLocks/>
          </p:cNvSpPr>
          <p:nvPr/>
        </p:nvSpPr>
        <p:spPr>
          <a:xfrm>
            <a:off x="838200" y="152400"/>
            <a:ext cx="10058400" cy="182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dirty="0"/>
              <a:t>		</a:t>
            </a:r>
            <a:r>
              <a:rPr lang="nb-NO" sz="4000" b="1" dirty="0"/>
              <a:t>		</a:t>
            </a:r>
            <a:br>
              <a:rPr lang="nb-NO" sz="4000" b="1" dirty="0"/>
            </a:br>
            <a:r>
              <a:rPr lang="nb-NO" sz="3600" b="1" dirty="0"/>
              <a:t>MEDLEMSKAPSUTVIKLING</a:t>
            </a:r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D77513FB-B69E-4E52-B86D-DC30D30B40F8}"/>
              </a:ext>
            </a:extLst>
          </p:cNvPr>
          <p:cNvSpPr txBox="1">
            <a:spLocks/>
          </p:cNvSpPr>
          <p:nvPr/>
        </p:nvSpPr>
        <p:spPr>
          <a:xfrm>
            <a:off x="853751" y="2209800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b-NO" sz="1800" dirty="0"/>
          </a:p>
          <a:p>
            <a:pPr lvl="1"/>
            <a:r>
              <a:rPr lang="nb-NO" dirty="0"/>
              <a:t>DERE ER PÅTROPPENDE PRESIDENTER OG SKAL LAGE PLANVERK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START PLANLEGGING AV REKRUTERINGSARBEIDET IDAG</a:t>
            </a:r>
          </a:p>
          <a:p>
            <a:pPr lvl="2"/>
            <a:r>
              <a:rPr lang="nb-NO" dirty="0"/>
              <a:t>Definer klubben din slik den skal være om 5 år eller 10 år</a:t>
            </a:r>
          </a:p>
          <a:p>
            <a:pPr lvl="2"/>
            <a:r>
              <a:rPr lang="nn-NO" dirty="0"/>
              <a:t>Ta dette opp med programkomiteen straks</a:t>
            </a:r>
          </a:p>
          <a:p>
            <a:pPr lvl="2"/>
            <a:r>
              <a:rPr lang="nb-NO" dirty="0"/>
              <a:t>Gjør det allerede nå kjent i klubben at dette har prioritet </a:t>
            </a:r>
          </a:p>
          <a:p>
            <a:pPr lvl="2"/>
            <a:r>
              <a:rPr lang="nb-NO" dirty="0"/>
              <a:t>La dette arbeidet også få prioritet i alle komiteer – det vil hjelpe på å gjøre klubben i stand til å ta imot nye medlemmer og å beholde dem.</a:t>
            </a:r>
          </a:p>
          <a:p>
            <a:pPr lvl="2"/>
            <a:endParaRPr lang="nb-NO" dirty="0"/>
          </a:p>
          <a:p>
            <a:pPr marL="914400" lvl="2" indent="0">
              <a:buFont typeface="Arial" panose="020B0604020202020204" pitchFamily="34" charset="0"/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440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D9767384-7037-435E-88C8-25EDC3BAC0A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A9EC69FD-D2C8-4286-95EF-8C1DC6C3BD87}"/>
              </a:ext>
            </a:extLst>
          </p:cNvPr>
          <p:cNvSpPr txBox="1">
            <a:spLocks/>
          </p:cNvSpPr>
          <p:nvPr/>
        </p:nvSpPr>
        <p:spPr>
          <a:xfrm>
            <a:off x="838200" y="152400"/>
            <a:ext cx="10058400" cy="182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dirty="0"/>
              <a:t>		</a:t>
            </a:r>
            <a:r>
              <a:rPr lang="nb-NO" sz="4000" b="1" dirty="0"/>
              <a:t>		</a:t>
            </a:r>
            <a:br>
              <a:rPr lang="nb-NO" sz="4000" b="1" dirty="0"/>
            </a:br>
            <a:r>
              <a:rPr lang="nb-NO" sz="3600" b="1" dirty="0"/>
              <a:t>MEDLEMSKAPSUTVIKLING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A48309F-4D20-4E23-AB09-BC0024784AD1}"/>
              </a:ext>
            </a:extLst>
          </p:cNvPr>
          <p:cNvSpPr txBox="1"/>
          <p:nvPr/>
        </p:nvSpPr>
        <p:spPr>
          <a:xfrm>
            <a:off x="3010487" y="2433711"/>
            <a:ext cx="83421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dirty="0"/>
              <a:t>BRUK GJERNE MEDLEMMENE I DISTRIKTETS KOMITEER</a:t>
            </a:r>
          </a:p>
          <a:p>
            <a:endParaRPr lang="nb-NO" sz="2800" b="1" dirty="0"/>
          </a:p>
          <a:p>
            <a:r>
              <a:rPr lang="nb-NO" sz="2800" b="1" dirty="0"/>
              <a:t>LYKKE TIL</a:t>
            </a:r>
          </a:p>
          <a:p>
            <a:endParaRPr lang="nb-NO" sz="2800" b="1" dirty="0"/>
          </a:p>
          <a:p>
            <a:endParaRPr lang="nb-NO" sz="2800" b="1" dirty="0"/>
          </a:p>
          <a:p>
            <a:r>
              <a:rPr lang="nb-NO" sz="2800" b="1" dirty="0"/>
              <a:t>TAKK</a:t>
            </a:r>
          </a:p>
        </p:txBody>
      </p:sp>
    </p:spTree>
    <p:extLst>
      <p:ext uri="{BB962C8B-B14F-4D97-AF65-F5344CB8AC3E}">
        <p14:creationId xmlns:p14="http://schemas.microsoft.com/office/powerpoint/2010/main" val="405557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D447E62D-FCE9-4DE6-BFE0-44B191CEA3F3}"/>
              </a:ext>
            </a:extLst>
          </p:cNvPr>
          <p:cNvSpPr txBox="1">
            <a:spLocks/>
          </p:cNvSpPr>
          <p:nvPr/>
        </p:nvSpPr>
        <p:spPr>
          <a:xfrm>
            <a:off x="838200" y="2228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nb-NO" dirty="0"/>
          </a:p>
          <a:p>
            <a:pPr lvl="1"/>
            <a:r>
              <a:rPr lang="nb-NO" sz="3200" b="1" dirty="0"/>
              <a:t>Medlemskapskomiteens   oppgaver:</a:t>
            </a:r>
          </a:p>
          <a:p>
            <a:pPr lvl="1"/>
            <a:endParaRPr lang="nb-NO" dirty="0"/>
          </a:p>
          <a:p>
            <a:pPr marL="1371600" lvl="2" indent="-457200">
              <a:buFont typeface="+mj-lt"/>
              <a:buAutoNum type="arabicPeriod"/>
            </a:pPr>
            <a:r>
              <a:rPr lang="nb-NO" sz="2400" dirty="0"/>
              <a:t>Å være et organ for Distriktsstyret til å videreutvikle klubbene i  Distriktet ved å holde fokus på medlemsutvikling og rekruttering - og å bistå i arbeidet med å etablere nye rotaryklubber.</a:t>
            </a:r>
          </a:p>
          <a:p>
            <a:pPr lvl="3"/>
            <a:endParaRPr lang="nb-NO" sz="2400" dirty="0"/>
          </a:p>
          <a:p>
            <a:pPr marL="1371600" lvl="2" indent="-457200">
              <a:buFont typeface="+mj-lt"/>
              <a:buAutoNum type="arabicPeriod"/>
            </a:pPr>
            <a:r>
              <a:rPr lang="nb-NO" sz="2400" dirty="0"/>
              <a:t>Å bistå </a:t>
            </a:r>
            <a:r>
              <a:rPr lang="nb-NO" sz="2400" dirty="0" err="1"/>
              <a:t>klubbane</a:t>
            </a:r>
            <a:r>
              <a:rPr lang="nb-NO" sz="2400" dirty="0"/>
              <a:t> i Distriktet med råd og rettleiing i arbeidet med medlemsutvikling.</a:t>
            </a:r>
          </a:p>
          <a:p>
            <a:pPr marL="1371600" lvl="2" indent="-457200">
              <a:buFont typeface="+mj-lt"/>
              <a:buAutoNum type="arabicPeriod"/>
            </a:pPr>
            <a:endParaRPr lang="nb-NO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2F4AA60-C9FD-4C4F-8159-29797234F6A9}"/>
              </a:ext>
            </a:extLst>
          </p:cNvPr>
          <p:cNvSpPr/>
          <p:nvPr/>
        </p:nvSpPr>
        <p:spPr>
          <a:xfrm>
            <a:off x="2912012" y="731520"/>
            <a:ext cx="65977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200" b="1" dirty="0"/>
              <a:t>MEDLEMSKAPSUTVIKLING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6884B791-08E3-4134-85EC-4E2EC2350D4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99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B41BBA75-F7C5-46EA-98A4-BEBC2A657F4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88389C25-6083-4690-9E49-C07F48B796D8}"/>
              </a:ext>
            </a:extLst>
          </p:cNvPr>
          <p:cNvSpPr/>
          <p:nvPr/>
        </p:nvSpPr>
        <p:spPr>
          <a:xfrm>
            <a:off x="717452" y="2105558"/>
            <a:ext cx="1069144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n-NO" sz="3200" dirty="0" err="1"/>
              <a:t>Hva</a:t>
            </a:r>
            <a:r>
              <a:rPr lang="nn-NO" sz="3200" dirty="0"/>
              <a:t> er medlemskapsutvikling?</a:t>
            </a:r>
          </a:p>
          <a:p>
            <a:pPr lvl="1"/>
            <a:endParaRPr lang="nb-NO" sz="3200" dirty="0"/>
          </a:p>
          <a:p>
            <a:pPr lvl="1"/>
            <a:r>
              <a:rPr lang="nb-NO" sz="3200" dirty="0"/>
              <a:t>	Medlemskapsutvikling har 2 sider:</a:t>
            </a:r>
          </a:p>
          <a:p>
            <a:pPr lvl="1"/>
            <a:endParaRPr lang="nb-NO" sz="3200" dirty="0"/>
          </a:p>
          <a:p>
            <a:pPr marL="1371600" lvl="2" indent="-457200">
              <a:buFont typeface="+mj-lt"/>
              <a:buAutoNum type="arabicPeriod"/>
            </a:pPr>
            <a:r>
              <a:rPr lang="nb-NO" sz="3200" dirty="0"/>
              <a:t>Å videreutvikle eksisterende medlemmer som rotarianere</a:t>
            </a:r>
          </a:p>
          <a:p>
            <a:pPr lvl="3"/>
            <a:endParaRPr lang="nb-NO" sz="3200" dirty="0"/>
          </a:p>
          <a:p>
            <a:pPr marL="1371600" lvl="2" indent="-457200">
              <a:buFont typeface="+mj-lt"/>
              <a:buAutoNum type="arabicPeriod"/>
            </a:pPr>
            <a:r>
              <a:rPr lang="nb-NO" sz="3200" dirty="0"/>
              <a:t>Å rekruttere nye medlemmer 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FDC4CA0-A4C6-4C4C-8646-07E3E99E5478}"/>
              </a:ext>
            </a:extLst>
          </p:cNvPr>
          <p:cNvSpPr/>
          <p:nvPr/>
        </p:nvSpPr>
        <p:spPr>
          <a:xfrm>
            <a:off x="2257961" y="535902"/>
            <a:ext cx="54511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200" b="1" dirty="0"/>
              <a:t>MEDLEMSKAPSUTVIKLING</a:t>
            </a:r>
          </a:p>
        </p:txBody>
      </p:sp>
    </p:spTree>
    <p:extLst>
      <p:ext uri="{BB962C8B-B14F-4D97-AF65-F5344CB8AC3E}">
        <p14:creationId xmlns:p14="http://schemas.microsoft.com/office/powerpoint/2010/main" val="337640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2">
            <a:extLst>
              <a:ext uri="{FF2B5EF4-FFF2-40B4-BE49-F238E27FC236}">
                <a16:creationId xmlns:a16="http://schemas.microsoft.com/office/drawing/2014/main" id="{D18F30D1-4398-423B-84D6-3DA7AC382D8E}"/>
              </a:ext>
            </a:extLst>
          </p:cNvPr>
          <p:cNvSpPr txBox="1">
            <a:spLocks/>
          </p:cNvSpPr>
          <p:nvPr/>
        </p:nvSpPr>
        <p:spPr>
          <a:xfrm>
            <a:off x="457200" y="2257018"/>
            <a:ext cx="10515600" cy="36623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n-NO" dirty="0"/>
          </a:p>
          <a:p>
            <a:r>
              <a:rPr lang="nn-NO" dirty="0" err="1"/>
              <a:t>Hvorledes</a:t>
            </a:r>
            <a:r>
              <a:rPr lang="nn-NO" dirty="0"/>
              <a:t> er det i/fungerer vår klubb?</a:t>
            </a:r>
          </a:p>
          <a:p>
            <a:pPr lvl="1"/>
            <a:r>
              <a:rPr lang="nn-NO" dirty="0"/>
              <a:t>Medlemskapsutvikling </a:t>
            </a:r>
            <a:r>
              <a:rPr lang="nn-NO" dirty="0" err="1"/>
              <a:t>starter</a:t>
            </a:r>
            <a:r>
              <a:rPr lang="nn-NO" dirty="0"/>
              <a:t> med en evaluering av  </a:t>
            </a:r>
            <a:r>
              <a:rPr lang="nn-NO" dirty="0" err="1"/>
              <a:t>hvorledes</a:t>
            </a:r>
            <a:r>
              <a:rPr lang="nn-NO" dirty="0"/>
              <a:t>  medlemmene opplever at klubben fungerer. 	</a:t>
            </a:r>
          </a:p>
          <a:p>
            <a:pPr lvl="2"/>
            <a:r>
              <a:rPr lang="nn-NO" dirty="0"/>
              <a:t>Er vi </a:t>
            </a:r>
            <a:r>
              <a:rPr lang="nn-NO" dirty="0" err="1"/>
              <a:t>fornøyd</a:t>
            </a:r>
            <a:r>
              <a:rPr lang="nn-NO" dirty="0"/>
              <a:t> med klubben slik den fungerer i dag?</a:t>
            </a:r>
          </a:p>
          <a:p>
            <a:pPr lvl="2"/>
            <a:r>
              <a:rPr lang="nn-NO" dirty="0"/>
              <a:t>Er vi attraktive nok for nye medlemmer?</a:t>
            </a:r>
          </a:p>
          <a:p>
            <a:pPr lvl="2"/>
            <a:r>
              <a:rPr lang="nn-NO" dirty="0"/>
              <a:t>Har/får vi de medlemmene klubben trenger for å vere ein god Rotaryklubb i vårt lokalmiljø?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n-NO" dirty="0">
                <a:solidFill>
                  <a:srgbClr val="FF0000"/>
                </a:solidFill>
              </a:rPr>
              <a:t>		Hjelpemiddel: </a:t>
            </a:r>
            <a:r>
              <a:rPr lang="nn-NO" dirty="0" err="1">
                <a:solidFill>
                  <a:srgbClr val="FF0000"/>
                </a:solidFill>
                <a:hlinkClick r:id="rId2" action="ppaction://hlinkfile"/>
              </a:rPr>
              <a:t>Rotary</a:t>
            </a:r>
            <a:r>
              <a:rPr lang="nn-NO" dirty="0">
                <a:solidFill>
                  <a:srgbClr val="FF0000"/>
                </a:solidFill>
                <a:hlinkClick r:id="rId2" action="ppaction://hlinkfile"/>
              </a:rPr>
              <a:t>  Club Health </a:t>
            </a:r>
            <a:r>
              <a:rPr lang="nn-NO" dirty="0" err="1">
                <a:solidFill>
                  <a:srgbClr val="FF0000"/>
                </a:solidFill>
                <a:hlinkClick r:id="rId2" action="ppaction://hlinkfile"/>
              </a:rPr>
              <a:t>Check</a:t>
            </a:r>
            <a:r>
              <a:rPr lang="nn-NO" dirty="0"/>
              <a:t>	(MY ROTARY)</a:t>
            </a:r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DD25F12F-9162-4C1A-A981-46FEB57809D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4" name="Tittel 1">
            <a:extLst>
              <a:ext uri="{FF2B5EF4-FFF2-40B4-BE49-F238E27FC236}">
                <a16:creationId xmlns:a16="http://schemas.microsoft.com/office/drawing/2014/main" id="{AB23B962-7B5E-4DF3-B44C-5A3471485CA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84467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nb-NO" dirty="0"/>
            </a:br>
            <a:br>
              <a:rPr lang="nb-NO" dirty="0"/>
            </a:br>
            <a:br>
              <a:rPr lang="nb-NO" dirty="0"/>
            </a:br>
            <a:r>
              <a:rPr lang="nb-NO" sz="4000" b="1" dirty="0"/>
              <a:t>MEDLEMSKAPSUTVIKLING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9218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68474EEF-F101-4521-BFF4-8BC48AD1E08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3045D0BB-487F-4858-8AC5-42FD99ECA852}"/>
              </a:ext>
            </a:extLst>
          </p:cNvPr>
          <p:cNvSpPr txBox="1">
            <a:spLocks/>
          </p:cNvSpPr>
          <p:nvPr/>
        </p:nvSpPr>
        <p:spPr>
          <a:xfrm>
            <a:off x="870959" y="364067"/>
            <a:ext cx="9949441" cy="1693333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dirty="0"/>
              <a:t>		</a:t>
            </a:r>
            <a:br>
              <a:rPr lang="nb-NO" dirty="0"/>
            </a:br>
            <a:r>
              <a:rPr lang="nb-NO" sz="4000" b="1" dirty="0"/>
              <a:t>MEDLEMSKAPSUTVIKLING</a:t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4D83960E-E483-482A-B36F-9DD059CE4D27}"/>
              </a:ext>
            </a:extLst>
          </p:cNvPr>
          <p:cNvSpPr txBox="1">
            <a:spLocks/>
          </p:cNvSpPr>
          <p:nvPr/>
        </p:nvSpPr>
        <p:spPr>
          <a:xfrm>
            <a:off x="914400" y="2209800"/>
            <a:ext cx="10515600" cy="36623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dirty="0"/>
              <a:t>Hvorledes utvikle de medlemmene vi har?</a:t>
            </a:r>
          </a:p>
          <a:p>
            <a:pPr lvl="1"/>
            <a:r>
              <a:rPr lang="nn-NO" dirty="0"/>
              <a:t>Gjennom systematisk opplæring av nye medlemmer</a:t>
            </a:r>
            <a:endParaRPr lang="nb-NO" dirty="0"/>
          </a:p>
          <a:p>
            <a:pPr lvl="2"/>
            <a:r>
              <a:rPr lang="nn-NO" dirty="0"/>
              <a:t>Informere om organisasjonen </a:t>
            </a:r>
            <a:r>
              <a:rPr lang="nn-NO" dirty="0" err="1"/>
              <a:t>Rotary</a:t>
            </a:r>
            <a:r>
              <a:rPr lang="nn-NO" dirty="0"/>
              <a:t> </a:t>
            </a:r>
          </a:p>
          <a:p>
            <a:pPr lvl="2"/>
            <a:r>
              <a:rPr lang="nn-NO" dirty="0"/>
              <a:t>Informere om </a:t>
            </a:r>
            <a:r>
              <a:rPr lang="nn-NO" dirty="0" err="1"/>
              <a:t>hva</a:t>
            </a:r>
            <a:r>
              <a:rPr lang="nn-NO" dirty="0"/>
              <a:t> </a:t>
            </a:r>
            <a:r>
              <a:rPr lang="nn-NO" dirty="0" err="1"/>
              <a:t>Rotary</a:t>
            </a:r>
            <a:r>
              <a:rPr lang="nn-NO" dirty="0"/>
              <a:t> </a:t>
            </a:r>
            <a:r>
              <a:rPr lang="nn-NO" dirty="0" err="1"/>
              <a:t>gjør</a:t>
            </a:r>
            <a:r>
              <a:rPr lang="nn-NO" dirty="0"/>
              <a:t> – lokalt, nasjonalt og internasjonalt</a:t>
            </a:r>
          </a:p>
          <a:p>
            <a:pPr lvl="2"/>
            <a:r>
              <a:rPr lang="nn-NO" dirty="0"/>
              <a:t>Informere om </a:t>
            </a:r>
            <a:r>
              <a:rPr lang="nn-NO" dirty="0" err="1"/>
              <a:t>hvilke</a:t>
            </a:r>
            <a:r>
              <a:rPr lang="nn-NO" dirty="0"/>
              <a:t> </a:t>
            </a:r>
            <a:r>
              <a:rPr lang="nn-NO" dirty="0" err="1"/>
              <a:t>rettigheter</a:t>
            </a:r>
            <a:r>
              <a:rPr lang="nn-NO" dirty="0"/>
              <a:t>, </a:t>
            </a:r>
            <a:r>
              <a:rPr lang="nn-NO" dirty="0" err="1"/>
              <a:t>muligheter</a:t>
            </a:r>
            <a:r>
              <a:rPr lang="nn-NO" dirty="0"/>
              <a:t> og plikter vi har som </a:t>
            </a:r>
            <a:r>
              <a:rPr lang="nn-NO" dirty="0" err="1"/>
              <a:t>rotarianere</a:t>
            </a:r>
            <a:r>
              <a:rPr lang="nn-NO" dirty="0"/>
              <a:t>?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nn-NO" dirty="0"/>
          </a:p>
          <a:p>
            <a:pPr lvl="1"/>
            <a:r>
              <a:rPr lang="nn-NO" dirty="0"/>
              <a:t>Gjennom at vi som </a:t>
            </a:r>
            <a:r>
              <a:rPr lang="nn-NO" dirty="0" err="1"/>
              <a:t>rotarianere</a:t>
            </a:r>
            <a:r>
              <a:rPr lang="nn-NO" dirty="0"/>
              <a:t> </a:t>
            </a:r>
            <a:r>
              <a:rPr lang="nn-NO" dirty="0" err="1"/>
              <a:t>snakker</a:t>
            </a:r>
            <a:r>
              <a:rPr lang="nn-NO" dirty="0"/>
              <a:t> med nye medlemmer om </a:t>
            </a:r>
          </a:p>
          <a:p>
            <a:pPr lvl="2"/>
            <a:r>
              <a:rPr lang="nn-NO" dirty="0" err="1"/>
              <a:t>Hvorfor</a:t>
            </a:r>
            <a:r>
              <a:rPr lang="nn-NO" dirty="0"/>
              <a:t> vi </a:t>
            </a:r>
            <a:r>
              <a:rPr lang="nn-NO" dirty="0" err="1"/>
              <a:t>selv</a:t>
            </a:r>
            <a:r>
              <a:rPr lang="nn-NO" dirty="0"/>
              <a:t> er medlemmer</a:t>
            </a:r>
          </a:p>
          <a:p>
            <a:pPr lvl="2"/>
            <a:r>
              <a:rPr lang="nn-NO" dirty="0" err="1"/>
              <a:t>Hva</a:t>
            </a:r>
            <a:r>
              <a:rPr lang="nn-NO" dirty="0"/>
              <a:t> medlemskapet betyr for oss</a:t>
            </a:r>
          </a:p>
          <a:p>
            <a:pPr lvl="2"/>
            <a:r>
              <a:rPr lang="nn-NO" dirty="0" err="1"/>
              <a:t>Hva</a:t>
            </a:r>
            <a:r>
              <a:rPr lang="nn-NO" dirty="0"/>
              <a:t> vi bidrar med / får igjen for vårt medlemskap</a:t>
            </a:r>
          </a:p>
          <a:p>
            <a:pPr lvl="2"/>
            <a:endParaRPr lang="nn-NO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9044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AEC054FD-D97E-4A67-BD27-142A70BFF44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A5B6AE2C-1A7E-4529-87BE-5317C106726C}"/>
              </a:ext>
            </a:extLst>
          </p:cNvPr>
          <p:cNvSpPr txBox="1">
            <a:spLocks/>
          </p:cNvSpPr>
          <p:nvPr/>
        </p:nvSpPr>
        <p:spPr>
          <a:xfrm>
            <a:off x="870959" y="364067"/>
            <a:ext cx="9949441" cy="1693333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dirty="0"/>
              <a:t>		</a:t>
            </a:r>
            <a:br>
              <a:rPr lang="nb-NO" dirty="0"/>
            </a:br>
            <a:r>
              <a:rPr lang="nb-NO" sz="4000" b="1" dirty="0"/>
              <a:t>MEDLEMSKAPSUTVIKLING</a:t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8F21B27F-E8C0-4581-B6DF-1AC62E3CE62E}"/>
              </a:ext>
            </a:extLst>
          </p:cNvPr>
          <p:cNvSpPr txBox="1">
            <a:spLocks/>
          </p:cNvSpPr>
          <p:nvPr/>
        </p:nvSpPr>
        <p:spPr>
          <a:xfrm>
            <a:off x="914400" y="2209800"/>
            <a:ext cx="10515600" cy="36623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nb-NO" dirty="0"/>
              <a:t>Vi må begynne med oss selv</a:t>
            </a:r>
          </a:p>
          <a:p>
            <a:pPr lvl="2"/>
            <a:r>
              <a:rPr lang="nn-NO" dirty="0" err="1"/>
              <a:t>Tror</a:t>
            </a:r>
            <a:r>
              <a:rPr lang="nn-NO" dirty="0"/>
              <a:t> vi på </a:t>
            </a:r>
            <a:r>
              <a:rPr lang="nn-NO" dirty="0" err="1"/>
              <a:t>Rotary</a:t>
            </a:r>
            <a:r>
              <a:rPr lang="nn-NO" dirty="0"/>
              <a:t>?</a:t>
            </a:r>
          </a:p>
          <a:p>
            <a:pPr lvl="2"/>
            <a:r>
              <a:rPr lang="nn-NO" dirty="0" err="1"/>
              <a:t>Tror</a:t>
            </a:r>
            <a:r>
              <a:rPr lang="nn-NO" dirty="0"/>
              <a:t> vi på </a:t>
            </a:r>
            <a:r>
              <a:rPr lang="nn-NO" dirty="0" err="1"/>
              <a:t>Rotarys</a:t>
            </a:r>
            <a:r>
              <a:rPr lang="nn-NO" dirty="0"/>
              <a:t> </a:t>
            </a:r>
            <a:r>
              <a:rPr lang="nn-NO" dirty="0" err="1"/>
              <a:t>ideer</a:t>
            </a:r>
            <a:r>
              <a:rPr lang="nn-NO" dirty="0"/>
              <a:t>?</a:t>
            </a:r>
          </a:p>
          <a:p>
            <a:pPr lvl="2"/>
            <a:r>
              <a:rPr lang="nn-NO" dirty="0"/>
              <a:t>Er vi stolt av å være rotarianarar?</a:t>
            </a:r>
          </a:p>
          <a:p>
            <a:pPr lvl="2"/>
            <a:r>
              <a:rPr lang="nn-NO" dirty="0" err="1"/>
              <a:t>Forteller</a:t>
            </a:r>
            <a:r>
              <a:rPr lang="nn-NO" dirty="0"/>
              <a:t> vi andre om </a:t>
            </a:r>
            <a:r>
              <a:rPr lang="nn-NO" dirty="0" err="1"/>
              <a:t>Rotary</a:t>
            </a:r>
            <a:r>
              <a:rPr lang="nn-NO" dirty="0"/>
              <a:t> og </a:t>
            </a:r>
            <a:r>
              <a:rPr lang="nn-NO" dirty="0" err="1"/>
              <a:t>hvorfor</a:t>
            </a:r>
            <a:r>
              <a:rPr lang="nn-NO" dirty="0"/>
              <a:t> vi er </a:t>
            </a:r>
            <a:r>
              <a:rPr lang="nn-NO" dirty="0" err="1"/>
              <a:t>rotarianere</a:t>
            </a:r>
            <a:r>
              <a:rPr lang="nn-NO" dirty="0"/>
              <a:t>?</a:t>
            </a:r>
          </a:p>
          <a:p>
            <a:pPr lvl="2"/>
            <a:r>
              <a:rPr lang="nn-NO" dirty="0"/>
              <a:t>Bærer vi alltid </a:t>
            </a:r>
            <a:r>
              <a:rPr lang="nn-NO" dirty="0" err="1"/>
              <a:t>Rotary</a:t>
            </a:r>
            <a:r>
              <a:rPr lang="nn-NO" dirty="0"/>
              <a:t>-pin eller smykke som </a:t>
            </a:r>
            <a:r>
              <a:rPr lang="nn-NO" dirty="0" err="1"/>
              <a:t>forteller</a:t>
            </a:r>
            <a:r>
              <a:rPr lang="nn-NO" dirty="0"/>
              <a:t> andre om vårt medlemskap?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nn-NO" dirty="0"/>
          </a:p>
          <a:p>
            <a:pPr lvl="2"/>
            <a:r>
              <a:rPr lang="nn-NO" dirty="0" err="1"/>
              <a:t>Rotarys</a:t>
            </a:r>
            <a:r>
              <a:rPr lang="nn-NO" dirty="0"/>
              <a:t> visjon (Å gagne andre) -  har vi denne alltid </a:t>
            </a:r>
            <a:r>
              <a:rPr lang="nn-NO" dirty="0" err="1"/>
              <a:t>høyt</a:t>
            </a:r>
            <a:r>
              <a:rPr lang="nn-NO" dirty="0"/>
              <a:t> </a:t>
            </a:r>
            <a:r>
              <a:rPr lang="nn-NO" dirty="0" err="1"/>
              <a:t>hevet</a:t>
            </a:r>
            <a:r>
              <a:rPr lang="nn-NO" dirty="0"/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1422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C7F25F44-702C-466E-AE98-364428E4BBE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E023B120-8531-4B09-B8BD-B26F1D926DC9}"/>
              </a:ext>
            </a:extLst>
          </p:cNvPr>
          <p:cNvSpPr txBox="1">
            <a:spLocks/>
          </p:cNvSpPr>
          <p:nvPr/>
        </p:nvSpPr>
        <p:spPr>
          <a:xfrm>
            <a:off x="990600" y="365126"/>
            <a:ext cx="9677400" cy="1612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3600" b="1" dirty="0"/>
              <a:t>MEDLEMSKAPSUTVIKLING</a:t>
            </a:r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F8EEE844-A0C3-4345-AD1E-AA47DC44BE8E}"/>
              </a:ext>
            </a:extLst>
          </p:cNvPr>
          <p:cNvSpPr txBox="1">
            <a:spLocks/>
          </p:cNvSpPr>
          <p:nvPr/>
        </p:nvSpPr>
        <p:spPr>
          <a:xfrm>
            <a:off x="838200" y="2246313"/>
            <a:ext cx="10515600" cy="43513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endParaRPr lang="nb-NO" sz="60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b-NO" sz="11200" dirty="0"/>
              <a:t>Rekruttering av nye medlemmer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nb-NO" sz="11200" dirty="0"/>
          </a:p>
          <a:p>
            <a:pPr lvl="1"/>
            <a:r>
              <a:rPr lang="nn-NO" sz="8000" dirty="0" err="1"/>
              <a:t>Hvorfor</a:t>
            </a:r>
            <a:r>
              <a:rPr lang="nn-NO" sz="8000" dirty="0"/>
              <a:t> må vi rekruttere nye medlemmer?</a:t>
            </a:r>
          </a:p>
          <a:p>
            <a:pPr lvl="1"/>
            <a:endParaRPr lang="nn-NO" sz="8000" dirty="0"/>
          </a:p>
          <a:p>
            <a:pPr lvl="1"/>
            <a:r>
              <a:rPr lang="nn-NO" sz="8000" dirty="0" err="1"/>
              <a:t>Hvorledes</a:t>
            </a:r>
            <a:r>
              <a:rPr lang="nn-NO" sz="8000" dirty="0"/>
              <a:t> rekrutterer vi?</a:t>
            </a:r>
          </a:p>
          <a:p>
            <a:pPr lvl="2"/>
            <a:r>
              <a:rPr lang="nn-NO" sz="8000" dirty="0"/>
              <a:t>Gjennom at klubben er attraktiv for potensielle medlemmer</a:t>
            </a:r>
          </a:p>
          <a:p>
            <a:pPr lvl="2"/>
            <a:r>
              <a:rPr lang="nn-NO" sz="8000" dirty="0"/>
              <a:t>Klubben blir attraktiv når </a:t>
            </a:r>
          </a:p>
          <a:p>
            <a:pPr lvl="3"/>
            <a:r>
              <a:rPr lang="nn-NO" sz="8000" dirty="0"/>
              <a:t>Den har </a:t>
            </a:r>
            <a:r>
              <a:rPr lang="nn-NO" sz="8000" dirty="0" err="1"/>
              <a:t>medlemssammensetting</a:t>
            </a:r>
            <a:r>
              <a:rPr lang="nn-NO" sz="8000" dirty="0"/>
              <a:t> potensielle medlemmer gjerne vil  bli ein del av</a:t>
            </a:r>
          </a:p>
          <a:p>
            <a:pPr lvl="3"/>
            <a:r>
              <a:rPr lang="nn-NO" sz="8000" dirty="0"/>
              <a:t>Klubben er kjent i lokalmiljøet for å ha møteprogram som er interessante for potensielle medlemmer</a:t>
            </a:r>
          </a:p>
          <a:p>
            <a:pPr lvl="4"/>
            <a:r>
              <a:rPr lang="nn-NO" sz="8000" dirty="0"/>
              <a:t>Vanlig klubbmøte</a:t>
            </a:r>
          </a:p>
          <a:p>
            <a:pPr lvl="4"/>
            <a:r>
              <a:rPr lang="nn-NO" sz="8000" dirty="0"/>
              <a:t>Klubbmøte der lokalsamfunnet blir invitert</a:t>
            </a:r>
          </a:p>
          <a:p>
            <a:pPr lvl="4"/>
            <a:r>
              <a:rPr lang="nn-NO" sz="8000" dirty="0"/>
              <a:t>Familiearrangement</a:t>
            </a:r>
            <a:endParaRPr lang="nb-NO" sz="8000" dirty="0"/>
          </a:p>
          <a:p>
            <a:pPr lvl="3"/>
            <a:r>
              <a:rPr lang="nn-NO" sz="8000" dirty="0"/>
              <a:t>Klubben gjennomfører prosjekt som er positive for lokalmiljøet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nb-NO" sz="8000" dirty="0"/>
          </a:p>
          <a:p>
            <a:pPr marL="1828800" lvl="4" indent="0">
              <a:buFont typeface="Arial" panose="020B0604020202020204" pitchFamily="34" charset="0"/>
              <a:buNone/>
            </a:pPr>
            <a:endParaRPr lang="nb-NO" sz="8000" dirty="0"/>
          </a:p>
          <a:p>
            <a:pPr marL="1828800" lvl="4" indent="0">
              <a:buFont typeface="Arial" panose="020B0604020202020204" pitchFamily="34" charset="0"/>
              <a:buNone/>
            </a:pPr>
            <a:endParaRPr lang="nb-NO" sz="5900" dirty="0"/>
          </a:p>
          <a:p>
            <a:pPr marL="914400" lvl="2" indent="0">
              <a:buFont typeface="Arial" panose="020B0604020202020204" pitchFamily="34" charset="0"/>
              <a:buNone/>
            </a:pPr>
            <a:endParaRPr lang="nb-NO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b-N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5788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598409B8-0EEA-4EE7-B87C-EA7D2A7A550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30ED6F59-E9AB-4EF7-8A7E-4CFD38BEE089}"/>
              </a:ext>
            </a:extLst>
          </p:cNvPr>
          <p:cNvSpPr txBox="1">
            <a:spLocks/>
          </p:cNvSpPr>
          <p:nvPr/>
        </p:nvSpPr>
        <p:spPr>
          <a:xfrm>
            <a:off x="990600" y="365126"/>
            <a:ext cx="9677400" cy="1612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3600" b="1" dirty="0"/>
              <a:t>MEDLEMSKAPSUTVIKLING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69FB6F2E-35B6-4340-9D7D-BAEE76128FBF}"/>
              </a:ext>
            </a:extLst>
          </p:cNvPr>
          <p:cNvSpPr txBox="1">
            <a:spLocks/>
          </p:cNvSpPr>
          <p:nvPr/>
        </p:nvSpPr>
        <p:spPr>
          <a:xfrm>
            <a:off x="914400" y="2209800"/>
            <a:ext cx="10515600" cy="36623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nb-NO" dirty="0"/>
              <a:t>Vi må begynne med klubben vår</a:t>
            </a:r>
          </a:p>
          <a:p>
            <a:pPr lvl="2"/>
            <a:r>
              <a:rPr lang="nn-NO" dirty="0" err="1"/>
              <a:t>Hvordan</a:t>
            </a:r>
            <a:r>
              <a:rPr lang="nn-NO" dirty="0"/>
              <a:t> ser klubben ut om 3 år, om 5år, om 10år?</a:t>
            </a:r>
          </a:p>
          <a:p>
            <a:pPr lvl="2"/>
            <a:r>
              <a:rPr lang="nn-NO" dirty="0"/>
              <a:t>Har klubben høy snittalder?</a:t>
            </a:r>
          </a:p>
          <a:p>
            <a:pPr lvl="2"/>
            <a:r>
              <a:rPr lang="nn-NO" dirty="0"/>
              <a:t>Over 65 år?</a:t>
            </a:r>
          </a:p>
          <a:p>
            <a:pPr lvl="2"/>
            <a:r>
              <a:rPr lang="nn-NO" dirty="0"/>
              <a:t>Har vi mange yrkesaktive i klubben?</a:t>
            </a:r>
          </a:p>
          <a:p>
            <a:pPr lvl="2"/>
            <a:r>
              <a:rPr lang="nn-NO" dirty="0" err="1"/>
              <a:t>Hvordan</a:t>
            </a:r>
            <a:r>
              <a:rPr lang="nn-NO" dirty="0"/>
              <a:t> er </a:t>
            </a:r>
            <a:r>
              <a:rPr lang="nn-NO" dirty="0" err="1"/>
              <a:t>kjønnsfordelingen</a:t>
            </a:r>
            <a:r>
              <a:rPr lang="nn-NO" dirty="0"/>
              <a:t> i klubben?</a:t>
            </a:r>
          </a:p>
          <a:p>
            <a:pPr lvl="2"/>
            <a:r>
              <a:rPr lang="nn-NO" dirty="0"/>
              <a:t>Har klubben gode prosjekter?</a:t>
            </a:r>
          </a:p>
          <a:p>
            <a:pPr lvl="2"/>
            <a:r>
              <a:rPr lang="nn-NO" dirty="0"/>
              <a:t>Deltar klubben aktivt i </a:t>
            </a:r>
            <a:r>
              <a:rPr lang="nn-NO" dirty="0" err="1"/>
              <a:t>Rotarys</a:t>
            </a:r>
            <a:r>
              <a:rPr lang="nn-NO" dirty="0"/>
              <a:t> prosjekter?</a:t>
            </a:r>
          </a:p>
          <a:p>
            <a:pPr lvl="2"/>
            <a:r>
              <a:rPr lang="nn-NO" dirty="0" err="1"/>
              <a:t>Hvordan</a:t>
            </a:r>
            <a:r>
              <a:rPr lang="nn-NO" dirty="0"/>
              <a:t> vil vi at vår </a:t>
            </a:r>
            <a:r>
              <a:rPr lang="nn-NO" dirty="0" err="1"/>
              <a:t>idelle</a:t>
            </a:r>
            <a:r>
              <a:rPr lang="nn-NO" dirty="0"/>
              <a:t> klubb skal være?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nn-NO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6382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6D046C09-74E6-4FE0-8C37-52190D22746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CD0F814B-193C-49ED-A7FF-56E5C796518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058400" cy="1692275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b="1" dirty="0"/>
              <a:t>	</a:t>
            </a:r>
            <a:br>
              <a:rPr lang="nb-NO" b="1" dirty="0"/>
            </a:br>
            <a:r>
              <a:rPr lang="nb-NO" b="1" dirty="0"/>
              <a:t>	</a:t>
            </a:r>
            <a:br>
              <a:rPr lang="nb-NO" sz="3600" b="1" dirty="0"/>
            </a:br>
            <a:r>
              <a:rPr lang="nb-NO" sz="3200" b="1" dirty="0"/>
              <a:t>		</a:t>
            </a:r>
            <a:br>
              <a:rPr lang="nb-NO" sz="3200" b="1" dirty="0"/>
            </a:br>
            <a:r>
              <a:rPr lang="nb-NO" sz="4700" b="1" dirty="0"/>
              <a:t>MEDLEMSKAPSUTVIKLING</a:t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D1E28B31-6F4A-4388-BB04-A8812D574BAC}"/>
              </a:ext>
            </a:extLst>
          </p:cNvPr>
          <p:cNvSpPr txBox="1">
            <a:spLocks/>
          </p:cNvSpPr>
          <p:nvPr/>
        </p:nvSpPr>
        <p:spPr>
          <a:xfrm>
            <a:off x="838200" y="2133601"/>
            <a:ext cx="10515600" cy="40433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Font typeface="Arial" panose="020B0604020202020204" pitchFamily="34" charset="0"/>
              <a:buNone/>
            </a:pPr>
            <a:endParaRPr lang="nb-NO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3400" dirty="0"/>
              <a:t>	</a:t>
            </a:r>
            <a:r>
              <a:rPr lang="nn-NO" sz="3600" dirty="0" err="1"/>
              <a:t>Hvorledes</a:t>
            </a:r>
            <a:r>
              <a:rPr lang="nn-NO" sz="3600" dirty="0"/>
              <a:t> bli ein attraktiv Rotaryklubb:</a:t>
            </a:r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nb-NO" sz="3300" dirty="0"/>
          </a:p>
          <a:p>
            <a:pPr lvl="3"/>
            <a:r>
              <a:rPr lang="nb-NO" sz="3000" dirty="0"/>
              <a:t>SYNLIGGJØRE seg selv i lokalmiljøet</a:t>
            </a:r>
            <a:r>
              <a:rPr lang="nb-NO" sz="2200" dirty="0"/>
              <a:t>.</a:t>
            </a:r>
          </a:p>
          <a:p>
            <a:pPr lvl="3"/>
            <a:endParaRPr lang="nb-NO" sz="2200" dirty="0"/>
          </a:p>
          <a:p>
            <a:pPr lvl="4"/>
            <a:r>
              <a:rPr lang="nn-NO" sz="2900" dirty="0"/>
              <a:t>Lage arrangement for å profilere klubben</a:t>
            </a:r>
          </a:p>
          <a:p>
            <a:pPr lvl="5"/>
            <a:r>
              <a:rPr lang="nn-NO" sz="2000" dirty="0"/>
              <a:t>F.eks. arrangere en familiedag med miljø som </a:t>
            </a:r>
            <a:r>
              <a:rPr lang="nn-NO" sz="2000" dirty="0" err="1"/>
              <a:t>hovedfokus</a:t>
            </a:r>
            <a:endParaRPr lang="nn-NO" sz="2000" dirty="0"/>
          </a:p>
          <a:p>
            <a:pPr lvl="5"/>
            <a:r>
              <a:rPr lang="nn-NO" sz="2000" dirty="0"/>
              <a:t>Bidra med yrkesopplæring i skolen (Yrkesmesse eller la </a:t>
            </a:r>
            <a:r>
              <a:rPr lang="nn-NO" sz="2000" dirty="0" err="1"/>
              <a:t>yrkesutøvere</a:t>
            </a:r>
            <a:r>
              <a:rPr lang="nn-NO" sz="2000" dirty="0"/>
              <a:t> besøke klassene)</a:t>
            </a:r>
          </a:p>
          <a:p>
            <a:pPr lvl="5"/>
            <a:r>
              <a:rPr lang="nn-NO" sz="2000" dirty="0"/>
              <a:t>Få gode foredragshaldarar og invitere familie/venner/folk vi kjenner</a:t>
            </a:r>
          </a:p>
          <a:p>
            <a:pPr lvl="5"/>
            <a:r>
              <a:rPr lang="nn-NO" sz="2000" dirty="0"/>
              <a:t>Gjennomføre gode prosjekt i lokalmiljøet/pressedekning</a:t>
            </a:r>
          </a:p>
          <a:p>
            <a:pPr lvl="5"/>
            <a:r>
              <a:rPr lang="nn-NO" sz="2000" dirty="0"/>
              <a:t>Gå saman med naboklubbar om større arrangement</a:t>
            </a:r>
          </a:p>
          <a:p>
            <a:pPr lvl="5"/>
            <a:endParaRPr lang="nn-NO" sz="2000" dirty="0"/>
          </a:p>
          <a:p>
            <a:pPr lvl="4"/>
            <a:r>
              <a:rPr lang="nn-NO" sz="2900" dirty="0"/>
              <a:t>Bruke aktivt sosiale media til å </a:t>
            </a:r>
            <a:r>
              <a:rPr lang="nn-NO" sz="2900" dirty="0" err="1"/>
              <a:t>fortelle</a:t>
            </a:r>
            <a:r>
              <a:rPr lang="nn-NO" sz="2900" dirty="0"/>
              <a:t> om </a:t>
            </a:r>
            <a:r>
              <a:rPr lang="nn-NO" sz="2900" dirty="0" err="1"/>
              <a:t>hva</a:t>
            </a:r>
            <a:r>
              <a:rPr lang="nn-NO" sz="2900" dirty="0"/>
              <a:t> klubben er/</a:t>
            </a:r>
            <a:r>
              <a:rPr lang="nn-NO" sz="2900" dirty="0" err="1"/>
              <a:t>hva</a:t>
            </a:r>
            <a:r>
              <a:rPr lang="nn-NO" sz="2900" dirty="0"/>
              <a:t> klubben </a:t>
            </a:r>
            <a:r>
              <a:rPr lang="nn-NO" sz="2900" dirty="0" err="1"/>
              <a:t>gjør</a:t>
            </a:r>
            <a:r>
              <a:rPr lang="nn-NO" sz="2900" dirty="0"/>
              <a:t>.</a:t>
            </a:r>
          </a:p>
          <a:p>
            <a:pPr marL="1828800" lvl="4" indent="0">
              <a:buFont typeface="Arial" panose="020B0604020202020204" pitchFamily="34" charset="0"/>
              <a:buNone/>
            </a:pPr>
            <a:endParaRPr lang="nb-NO" sz="2900" dirty="0"/>
          </a:p>
          <a:p>
            <a:pPr lvl="4"/>
            <a:endParaRPr lang="nb-NO" dirty="0"/>
          </a:p>
          <a:p>
            <a:pPr marL="2171700" lvl="4" indent="-342900">
              <a:buFont typeface="+mj-lt"/>
              <a:buAutoNum type="arabicPeriod"/>
            </a:pPr>
            <a:endParaRPr lang="nb-NO" dirty="0"/>
          </a:p>
          <a:p>
            <a:pPr marL="2171700" lvl="4" indent="-342900">
              <a:buFont typeface="+mj-lt"/>
              <a:buAutoNum type="arabicPeriod"/>
            </a:pPr>
            <a:endParaRPr lang="nb-NO" dirty="0"/>
          </a:p>
          <a:p>
            <a:pPr marL="2171700" lvl="4" indent="-342900">
              <a:buFont typeface="+mj-lt"/>
              <a:buAutoNum type="arabicPeriod"/>
            </a:pPr>
            <a:endParaRPr lang="nb-NO" dirty="0"/>
          </a:p>
          <a:p>
            <a:pPr lvl="3"/>
            <a:endParaRPr lang="nb-NO" dirty="0"/>
          </a:p>
          <a:p>
            <a:pPr lvl="5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7895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933</Words>
  <Application>Microsoft Office PowerPoint</Application>
  <PresentationFormat>Widescreen</PresentationFormat>
  <Paragraphs>154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Arild Dale</dc:creator>
  <cp:lastModifiedBy>Geirmund Mæland</cp:lastModifiedBy>
  <cp:revision>14</cp:revision>
  <cp:lastPrinted>2020-03-05T18:21:24Z</cp:lastPrinted>
  <dcterms:created xsi:type="dcterms:W3CDTF">2020-03-04T19:24:58Z</dcterms:created>
  <dcterms:modified xsi:type="dcterms:W3CDTF">2020-03-10T10:06:42Z</dcterms:modified>
</cp:coreProperties>
</file>