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20FC5F-F4C5-44A8-899D-8044FD02A60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BC3A854E-667B-4C2B-A595-D0202B147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91563F8D-E718-40D9-931F-0210EB0ED558}"/>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037C7C34-3E05-4708-B417-AFAC1F4BB18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B27555E-B654-44EE-A86F-069939B5AA21}"/>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441098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4B77F4-65D6-47D7-AD94-B9C9BA65CC3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AE0800B-FA22-4A6F-A5E6-511AB6E4AFB0}"/>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E3AF579-EFF2-46AD-B2EC-E6925B24CBCB}"/>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6495E735-495E-4D84-9B1A-C1CC301A016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F26C344-DF48-4CD6-AE25-86539F7FB6BA}"/>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265064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96C2B598-507A-4D24-9911-48D3B0CF396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32B60911-6F23-4E24-AC09-55F416570E27}"/>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F9744DE-ED86-4D48-BD45-989899F6B2A8}"/>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1B77659D-9C72-46CF-B728-8C000C7492D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FDC5F44-E011-4F75-9840-945DE7AFA2D5}"/>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131229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EF69D11-B4AF-462F-83EE-2E7D5D7B502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405A0258-6091-4A66-B638-7BB02576D1B5}"/>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4CD3991-313F-4BE2-B893-39FA3AD96C38}"/>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FDC7EA98-032B-425D-9082-550E04AC63F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18A67AD-9C7C-41C4-B1E2-A57A27D22F70}"/>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3323741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57CC3A-841E-4F18-92A4-2AA7A3CEC57B}"/>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19FAADD1-D190-4C77-B6C5-318901B67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D4E9C83E-39D8-441E-8B1A-480528C4A867}"/>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AD80A5EF-2A75-4FEC-B06F-F3DAF89A2FE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33B7839-8EA7-459E-8B16-1428BCF705A0}"/>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2186184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D253B94-1C69-4FB1-8DD1-EA4C9BC9CF2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132F2B23-F633-4CAF-AD8A-95BB251FBA5C}"/>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D404782F-58E0-4F2C-94A9-7BA55B1BEBEA}"/>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F6B2A20E-250C-4622-BC45-D319602B4229}"/>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6" name="Plassholder for bunntekst 5">
            <a:extLst>
              <a:ext uri="{FF2B5EF4-FFF2-40B4-BE49-F238E27FC236}">
                <a16:creationId xmlns:a16="http://schemas.microsoft.com/office/drawing/2014/main" id="{7C5A9587-05A6-4DFF-8473-4AEB98D195F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9CBBFE5-2A06-4277-9318-66C48C0B1E5F}"/>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2860708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1838B63-E4AB-4C50-ACFD-999345502BE5}"/>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C5774BF5-3974-40E1-8F39-222247A395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32C7A4BD-BC85-46E7-A059-B124C38055AC}"/>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D0A534CB-F571-4157-B2DE-02E7A51377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936BCA7C-A943-4049-95AA-79DA3CF58611}"/>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C77D0EB-74E9-4C48-92F1-2558B189BF4D}"/>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8" name="Plassholder for bunntekst 7">
            <a:extLst>
              <a:ext uri="{FF2B5EF4-FFF2-40B4-BE49-F238E27FC236}">
                <a16:creationId xmlns:a16="http://schemas.microsoft.com/office/drawing/2014/main" id="{CD64DEC9-66A4-43F6-9C5E-C92DE81ACA78}"/>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DDB7736-1919-43DA-A427-D7D312471562}"/>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64539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B685D7-F25A-4317-B653-1AF69E8078D6}"/>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F16230E1-91ED-4229-A5A8-2E1EC952FC28}"/>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4" name="Plassholder for bunntekst 3">
            <a:extLst>
              <a:ext uri="{FF2B5EF4-FFF2-40B4-BE49-F238E27FC236}">
                <a16:creationId xmlns:a16="http://schemas.microsoft.com/office/drawing/2014/main" id="{7B4E333F-F5F9-48B5-8B6B-D9A4A619E40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3C6E6E1-2DE1-4574-8A98-14AF7DAF968F}"/>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3416392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303D9B64-2EF2-4841-A3A0-B56B389C365B}"/>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3" name="Plassholder for bunntekst 2">
            <a:extLst>
              <a:ext uri="{FF2B5EF4-FFF2-40B4-BE49-F238E27FC236}">
                <a16:creationId xmlns:a16="http://schemas.microsoft.com/office/drawing/2014/main" id="{652C7C1D-B2A9-49EE-8A06-E0B94B7C1A37}"/>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F4D17137-0C07-4E3F-9ECA-0658CA92E0C0}"/>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154443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2D91DB-A26C-466D-82B6-9BAD4B82D53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78788F45-F290-4315-A9BD-4F91267E8A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D8C87403-3E54-46F9-AB1A-5547A8295B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6128811-BDF3-4B11-BA77-1E78C993713A}"/>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6" name="Plassholder for bunntekst 5">
            <a:extLst>
              <a:ext uri="{FF2B5EF4-FFF2-40B4-BE49-F238E27FC236}">
                <a16:creationId xmlns:a16="http://schemas.microsoft.com/office/drawing/2014/main" id="{98AB5B5D-0362-4F0C-9D60-FA26519BB55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4B57635-8D33-43A8-8D76-BF728B04A1EB}"/>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38570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0BF065-FD55-4560-B55B-B0EFDF16EE8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DB0D7F7E-EE1C-4365-8EA7-8F01189311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DAD7D74D-5E7A-4E8A-914C-13C7313653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185DF94-26F0-4769-BDDA-3C5472E41044}"/>
              </a:ext>
            </a:extLst>
          </p:cNvPr>
          <p:cNvSpPr>
            <a:spLocks noGrp="1"/>
          </p:cNvSpPr>
          <p:nvPr>
            <p:ph type="dt" sz="half" idx="10"/>
          </p:nvPr>
        </p:nvSpPr>
        <p:spPr/>
        <p:txBody>
          <a:bodyPr/>
          <a:lstStyle/>
          <a:p>
            <a:fld id="{EF6875E5-97B6-483F-A461-48D35E223B99}" type="datetimeFigureOut">
              <a:rPr lang="nb-NO" smtClean="0"/>
              <a:t>22.09.2021</a:t>
            </a:fld>
            <a:endParaRPr lang="nb-NO"/>
          </a:p>
        </p:txBody>
      </p:sp>
      <p:sp>
        <p:nvSpPr>
          <p:cNvPr id="6" name="Plassholder for bunntekst 5">
            <a:extLst>
              <a:ext uri="{FF2B5EF4-FFF2-40B4-BE49-F238E27FC236}">
                <a16:creationId xmlns:a16="http://schemas.microsoft.com/office/drawing/2014/main" id="{9B52BF1E-8C08-4553-9BEA-A0B5DF76964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AF88F73-D666-4B4C-8E9D-D82E28BF0C23}"/>
              </a:ext>
            </a:extLst>
          </p:cNvPr>
          <p:cNvSpPr>
            <a:spLocks noGrp="1"/>
          </p:cNvSpPr>
          <p:nvPr>
            <p:ph type="sldNum" sz="quarter" idx="12"/>
          </p:nvPr>
        </p:nvSpPr>
        <p:spPr/>
        <p:txBody>
          <a:bodyPr/>
          <a:lstStyle/>
          <a:p>
            <a:fld id="{57233101-ECEE-4CF8-989E-FF82FE50DDB9}" type="slidenum">
              <a:rPr lang="nb-NO" smtClean="0"/>
              <a:t>‹#›</a:t>
            </a:fld>
            <a:endParaRPr lang="nb-NO"/>
          </a:p>
        </p:txBody>
      </p:sp>
    </p:spTree>
    <p:extLst>
      <p:ext uri="{BB962C8B-B14F-4D97-AF65-F5344CB8AC3E}">
        <p14:creationId xmlns:p14="http://schemas.microsoft.com/office/powerpoint/2010/main" val="340493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A73348FF-6FA7-4EB1-8D92-D349F87357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0DF869A0-13FF-46E8-BE3B-6B8BFB321D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DBBD541-0240-4F11-898F-D0F33778AE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875E5-97B6-483F-A461-48D35E223B99}" type="datetimeFigureOut">
              <a:rPr lang="nb-NO" smtClean="0"/>
              <a:t>22.09.2021</a:t>
            </a:fld>
            <a:endParaRPr lang="nb-NO"/>
          </a:p>
        </p:txBody>
      </p:sp>
      <p:sp>
        <p:nvSpPr>
          <p:cNvPr id="5" name="Plassholder for bunntekst 4">
            <a:extLst>
              <a:ext uri="{FF2B5EF4-FFF2-40B4-BE49-F238E27FC236}">
                <a16:creationId xmlns:a16="http://schemas.microsoft.com/office/drawing/2014/main" id="{51133C7D-4706-45A7-84B1-C7BEBA49A3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C3D23ADB-4DBA-4186-B3C9-4273EB71AD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33101-ECEE-4CF8-989E-FF82FE50DDB9}" type="slidenum">
              <a:rPr lang="nb-NO" smtClean="0"/>
              <a:t>‹#›</a:t>
            </a:fld>
            <a:endParaRPr lang="nb-NO"/>
          </a:p>
        </p:txBody>
      </p:sp>
    </p:spTree>
    <p:extLst>
      <p:ext uri="{BB962C8B-B14F-4D97-AF65-F5344CB8AC3E}">
        <p14:creationId xmlns:p14="http://schemas.microsoft.com/office/powerpoint/2010/main" val="2166451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tel 1">
            <a:extLst>
              <a:ext uri="{FF2B5EF4-FFF2-40B4-BE49-F238E27FC236}">
                <a16:creationId xmlns:a16="http://schemas.microsoft.com/office/drawing/2014/main" id="{F0A9E90B-5A03-49C0-8EC6-F5D2B8478917}"/>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COL</a:t>
            </a:r>
          </a:p>
        </p:txBody>
      </p:sp>
      <p:sp>
        <p:nvSpPr>
          <p:cNvPr id="3" name="Undertittel 2">
            <a:extLst>
              <a:ext uri="{FF2B5EF4-FFF2-40B4-BE49-F238E27FC236}">
                <a16:creationId xmlns:a16="http://schemas.microsoft.com/office/drawing/2014/main" id="{ABEFBB98-FAAF-4FED-B3DB-AB2589F85A2A}"/>
              </a:ext>
            </a:extLst>
          </p:cNvPr>
          <p:cNvSpPr>
            <a:spLocks noGrp="1"/>
          </p:cNvSpPr>
          <p:nvPr>
            <p:ph type="subTitle" idx="1"/>
          </p:nvPr>
        </p:nvSpPr>
        <p:spPr>
          <a:xfrm>
            <a:off x="5792994" y="1589368"/>
            <a:ext cx="5010506" cy="5007531"/>
          </a:xfrm>
        </p:spPr>
        <p:txBody>
          <a:bodyPr>
            <a:normAutofit/>
          </a:bodyPr>
          <a:lstStyle/>
          <a:p>
            <a:pPr algn="l"/>
            <a:r>
              <a:rPr lang="nb-NO" sz="4400" b="1" dirty="0">
                <a:solidFill>
                  <a:srgbClr val="FFFFFF"/>
                </a:solidFill>
              </a:rPr>
              <a:t>Council </a:t>
            </a:r>
            <a:r>
              <a:rPr lang="nb-NO" sz="4400" b="1" dirty="0" err="1">
                <a:solidFill>
                  <a:srgbClr val="FFFFFF"/>
                </a:solidFill>
              </a:rPr>
              <a:t>on</a:t>
            </a:r>
            <a:r>
              <a:rPr lang="nb-NO" sz="4400" b="1" dirty="0">
                <a:solidFill>
                  <a:srgbClr val="FFFFFF"/>
                </a:solidFill>
              </a:rPr>
              <a:t> </a:t>
            </a:r>
            <a:r>
              <a:rPr lang="nb-NO" sz="4400" b="1" dirty="0" err="1">
                <a:solidFill>
                  <a:srgbClr val="FFFFFF"/>
                </a:solidFill>
              </a:rPr>
              <a:t>Legislation</a:t>
            </a:r>
            <a:endParaRPr lang="nb-NO" sz="4400" b="1" dirty="0">
              <a:solidFill>
                <a:srgbClr val="FFFFFF"/>
              </a:solidFill>
            </a:endParaRP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11" name="TekstSylinder 10">
            <a:extLst>
              <a:ext uri="{FF2B5EF4-FFF2-40B4-BE49-F238E27FC236}">
                <a16:creationId xmlns:a16="http://schemas.microsoft.com/office/drawing/2014/main" id="{3E51CFA2-4AE7-4722-AB8E-9AB8D5481DC4}"/>
              </a:ext>
            </a:extLst>
          </p:cNvPr>
          <p:cNvSpPr txBox="1"/>
          <p:nvPr/>
        </p:nvSpPr>
        <p:spPr>
          <a:xfrm>
            <a:off x="5873256" y="3105834"/>
            <a:ext cx="6122504" cy="2677656"/>
          </a:xfrm>
          <a:prstGeom prst="rect">
            <a:avLst/>
          </a:prstGeom>
          <a:noFill/>
        </p:spPr>
        <p:txBody>
          <a:bodyPr wrap="square">
            <a:spAutoFit/>
          </a:bodyPr>
          <a:lstStyle/>
          <a:p>
            <a:r>
              <a:rPr lang="en-US" sz="2400" dirty="0">
                <a:solidFill>
                  <a:srgbClr val="000000"/>
                </a:solidFill>
                <a:latin typeface="Open Sans" panose="020B0606030504020204" pitchFamily="34" charset="0"/>
              </a:rPr>
              <a:t>D</a:t>
            </a:r>
            <a:r>
              <a:rPr lang="en-US" sz="2400" b="0" i="0" dirty="0">
                <a:solidFill>
                  <a:srgbClr val="000000"/>
                </a:solidFill>
                <a:effectLst/>
                <a:latin typeface="Open Sans" panose="020B0606030504020204" pitchFamily="34" charset="0"/>
              </a:rPr>
              <a:t>istrict representatives for the term covering 1 July 2020 through 30 June 2023.</a:t>
            </a:r>
          </a:p>
          <a:p>
            <a:endParaRPr lang="en-US" sz="2400" dirty="0">
              <a:solidFill>
                <a:srgbClr val="000000"/>
              </a:solidFill>
              <a:latin typeface="Open Sans" panose="020B0606030504020204" pitchFamily="34" charset="0"/>
            </a:endParaRPr>
          </a:p>
          <a:p>
            <a:endParaRPr lang="en-US" sz="2400" dirty="0">
              <a:solidFill>
                <a:srgbClr val="000000"/>
              </a:solidFill>
              <a:latin typeface="Open Sans" panose="020B0606030504020204" pitchFamily="34" charset="0"/>
            </a:endParaRPr>
          </a:p>
          <a:p>
            <a:r>
              <a:rPr lang="nb-NO" sz="2400" b="0" i="0" dirty="0">
                <a:solidFill>
                  <a:srgbClr val="000000"/>
                </a:solidFill>
                <a:effectLst/>
                <a:latin typeface="Open Sans" panose="020B0606030504020204" pitchFamily="34" charset="0"/>
              </a:rPr>
              <a:t>2022 Council </a:t>
            </a:r>
            <a:r>
              <a:rPr lang="nb-NO" sz="2400" b="0" i="0" dirty="0" err="1">
                <a:solidFill>
                  <a:srgbClr val="000000"/>
                </a:solidFill>
                <a:effectLst/>
                <a:latin typeface="Open Sans" panose="020B0606030504020204" pitchFamily="34" charset="0"/>
              </a:rPr>
              <a:t>on</a:t>
            </a:r>
            <a:r>
              <a:rPr lang="nb-NO" sz="2400" b="0" i="0" dirty="0">
                <a:solidFill>
                  <a:srgbClr val="000000"/>
                </a:solidFill>
                <a:effectLst/>
                <a:latin typeface="Open Sans" panose="020B0606030504020204" pitchFamily="34" charset="0"/>
              </a:rPr>
              <a:t> </a:t>
            </a:r>
            <a:r>
              <a:rPr lang="nb-NO" sz="2400" b="0" i="0" dirty="0" err="1">
                <a:solidFill>
                  <a:srgbClr val="000000"/>
                </a:solidFill>
                <a:effectLst/>
                <a:latin typeface="Open Sans" panose="020B0606030504020204" pitchFamily="34" charset="0"/>
              </a:rPr>
              <a:t>Legislation</a:t>
            </a:r>
            <a:endParaRPr lang="nb-NO" sz="2400" b="0" i="0" dirty="0">
              <a:solidFill>
                <a:srgbClr val="000000"/>
              </a:solidFill>
              <a:effectLst/>
              <a:latin typeface="Open Sans" panose="020B0606030504020204" pitchFamily="34" charset="0"/>
            </a:endParaRPr>
          </a:p>
          <a:p>
            <a:endParaRPr lang="nb-NO" sz="2400" dirty="0"/>
          </a:p>
        </p:txBody>
      </p:sp>
    </p:spTree>
    <p:extLst>
      <p:ext uri="{BB962C8B-B14F-4D97-AF65-F5344CB8AC3E}">
        <p14:creationId xmlns:p14="http://schemas.microsoft.com/office/powerpoint/2010/main" val="235494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tel 1">
            <a:extLst>
              <a:ext uri="{FF2B5EF4-FFF2-40B4-BE49-F238E27FC236}">
                <a16:creationId xmlns:a16="http://schemas.microsoft.com/office/drawing/2014/main" id="{11C7F8E2-859D-4C2B-A5E8-AC6A3583936E}"/>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COR</a:t>
            </a:r>
          </a:p>
        </p:txBody>
      </p:sp>
      <p:sp>
        <p:nvSpPr>
          <p:cNvPr id="3" name="Undertittel 2">
            <a:extLst>
              <a:ext uri="{FF2B5EF4-FFF2-40B4-BE49-F238E27FC236}">
                <a16:creationId xmlns:a16="http://schemas.microsoft.com/office/drawing/2014/main" id="{F3BEC209-1F94-45FC-9992-16AA6327536E}"/>
              </a:ext>
            </a:extLst>
          </p:cNvPr>
          <p:cNvSpPr>
            <a:spLocks noGrp="1"/>
          </p:cNvSpPr>
          <p:nvPr>
            <p:ph type="subTitle" idx="1"/>
          </p:nvPr>
        </p:nvSpPr>
        <p:spPr>
          <a:xfrm>
            <a:off x="5792994" y="1590840"/>
            <a:ext cx="5010506" cy="5007531"/>
          </a:xfrm>
        </p:spPr>
        <p:txBody>
          <a:bodyPr>
            <a:normAutofit/>
          </a:bodyPr>
          <a:lstStyle/>
          <a:p>
            <a:pPr algn="l"/>
            <a:r>
              <a:rPr lang="nb-NO" sz="4400" b="1" dirty="0">
                <a:solidFill>
                  <a:srgbClr val="FFFFFF"/>
                </a:solidFill>
              </a:rPr>
              <a:t>Councils </a:t>
            </a:r>
            <a:r>
              <a:rPr lang="nb-NO" sz="4400" b="1" dirty="0" err="1">
                <a:solidFill>
                  <a:srgbClr val="FFFFFF"/>
                </a:solidFill>
              </a:rPr>
              <a:t>on</a:t>
            </a:r>
            <a:r>
              <a:rPr lang="nb-NO" sz="4400" b="1" dirty="0">
                <a:solidFill>
                  <a:srgbClr val="FFFFFF"/>
                </a:solidFill>
              </a:rPr>
              <a:t> Resolutions</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11" name="TekstSylinder 10">
            <a:extLst>
              <a:ext uri="{FF2B5EF4-FFF2-40B4-BE49-F238E27FC236}">
                <a16:creationId xmlns:a16="http://schemas.microsoft.com/office/drawing/2014/main" id="{09E516C2-515F-424D-84A9-0856D12797A6}"/>
              </a:ext>
            </a:extLst>
          </p:cNvPr>
          <p:cNvSpPr txBox="1"/>
          <p:nvPr/>
        </p:nvSpPr>
        <p:spPr>
          <a:xfrm>
            <a:off x="5792994" y="2945157"/>
            <a:ext cx="6122504" cy="3323987"/>
          </a:xfrm>
          <a:prstGeom prst="rect">
            <a:avLst/>
          </a:prstGeom>
          <a:noFill/>
        </p:spPr>
        <p:txBody>
          <a:bodyPr wrap="square">
            <a:spAutoFit/>
          </a:bodyPr>
          <a:lstStyle/>
          <a:p>
            <a:r>
              <a:rPr kumimoji="0" lang="en-US" sz="2400" b="0" i="0" u="none" strike="noStrike" kern="1200" cap="none" spc="0" normalizeH="0" baseline="0" noProof="0" dirty="0">
                <a:ln>
                  <a:noFill/>
                </a:ln>
                <a:solidFill>
                  <a:srgbClr val="000000"/>
                </a:solidFill>
                <a:effectLst/>
                <a:uLnTx/>
                <a:uFillTx/>
                <a:latin typeface="Open Sans" panose="020B0606030504020204" pitchFamily="34" charset="0"/>
                <a:ea typeface="+mn-ea"/>
                <a:cs typeface="+mn-cs"/>
              </a:rPr>
              <a:t>District representatives for the term covering 1 July 2020 through 30 June 2023</a:t>
            </a:r>
          </a:p>
          <a:p>
            <a:endParaRPr lang="en-US" sz="2400" dirty="0">
              <a:solidFill>
                <a:srgbClr val="000000"/>
              </a:solidFill>
              <a:latin typeface="Open Sans" panose="020B0606030504020204" pitchFamily="34" charset="0"/>
            </a:endParaRPr>
          </a:p>
          <a:p>
            <a:endParaRPr lang="en-US" sz="2400" dirty="0">
              <a:solidFill>
                <a:srgbClr val="000000"/>
              </a:solidFill>
              <a:latin typeface="Open Sans" panose="020B0606030504020204" pitchFamily="34" charset="0"/>
            </a:endParaRPr>
          </a:p>
          <a:p>
            <a:endParaRPr lang="en-US" sz="2400" dirty="0">
              <a:solidFill>
                <a:srgbClr val="000000"/>
              </a:solidFill>
              <a:latin typeface="Open Sans" panose="020B0606030504020204" pitchFamily="34" charset="0"/>
            </a:endParaRPr>
          </a:p>
          <a:p>
            <a:pPr algn="l" rtl="0">
              <a:buFont typeface="Arial" panose="020B0604020202020204" pitchFamily="34" charset="0"/>
              <a:buChar char="•"/>
            </a:pPr>
            <a:r>
              <a:rPr lang="en-US" sz="2400" b="0" i="0" dirty="0">
                <a:solidFill>
                  <a:srgbClr val="000000"/>
                </a:solidFill>
                <a:effectLst/>
                <a:latin typeface="Open Sans" panose="020B0606030504020204" pitchFamily="34" charset="0"/>
              </a:rPr>
              <a:t>2020, 2021, and 2022 Councils on Resolutions</a:t>
            </a:r>
          </a:p>
          <a:p>
            <a:endParaRPr lang="nb-NO" dirty="0"/>
          </a:p>
        </p:txBody>
      </p:sp>
    </p:spTree>
    <p:extLst>
      <p:ext uri="{BB962C8B-B14F-4D97-AF65-F5344CB8AC3E}">
        <p14:creationId xmlns:p14="http://schemas.microsoft.com/office/powerpoint/2010/main" val="25953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F0A9E90B-5A03-49C0-8EC6-F5D2B8478917}"/>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COL</a:t>
            </a:r>
          </a:p>
        </p:txBody>
      </p:sp>
      <p:sp>
        <p:nvSpPr>
          <p:cNvPr id="3" name="Undertittel 2">
            <a:extLst>
              <a:ext uri="{FF2B5EF4-FFF2-40B4-BE49-F238E27FC236}">
                <a16:creationId xmlns:a16="http://schemas.microsoft.com/office/drawing/2014/main" id="{ABEFBB98-FAAF-4FED-B3DB-AB2589F85A2A}"/>
              </a:ext>
            </a:extLst>
          </p:cNvPr>
          <p:cNvSpPr>
            <a:spLocks noGrp="1"/>
          </p:cNvSpPr>
          <p:nvPr>
            <p:ph type="subTitle" idx="1"/>
          </p:nvPr>
        </p:nvSpPr>
        <p:spPr>
          <a:xfrm>
            <a:off x="5792994" y="1589368"/>
            <a:ext cx="5010506" cy="5007531"/>
          </a:xfrm>
        </p:spPr>
        <p:txBody>
          <a:bodyPr>
            <a:normAutofit/>
          </a:bodyPr>
          <a:lstStyle/>
          <a:p>
            <a:pPr algn="l"/>
            <a:r>
              <a:rPr lang="nb-NO" sz="4400" b="1" dirty="0">
                <a:solidFill>
                  <a:srgbClr val="FFFFFF"/>
                </a:solidFill>
              </a:rPr>
              <a:t>Council </a:t>
            </a:r>
            <a:r>
              <a:rPr lang="nb-NO" sz="4400" b="1" dirty="0" err="1">
                <a:solidFill>
                  <a:srgbClr val="FFFFFF"/>
                </a:solidFill>
              </a:rPr>
              <a:t>on</a:t>
            </a:r>
            <a:r>
              <a:rPr lang="nb-NO" sz="4400" b="1" dirty="0">
                <a:solidFill>
                  <a:srgbClr val="FFFFFF"/>
                </a:solidFill>
              </a:rPr>
              <a:t> </a:t>
            </a:r>
            <a:r>
              <a:rPr lang="nb-NO" sz="4400" b="1" dirty="0" err="1">
                <a:solidFill>
                  <a:srgbClr val="FFFFFF"/>
                </a:solidFill>
              </a:rPr>
              <a:t>Legislation</a:t>
            </a:r>
            <a:endParaRPr lang="nb-NO" sz="4400" b="1" dirty="0">
              <a:solidFill>
                <a:srgbClr val="FFFFFF"/>
              </a:solidFill>
            </a:endParaRP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kstSylinder 10">
            <a:extLst>
              <a:ext uri="{FF2B5EF4-FFF2-40B4-BE49-F238E27FC236}">
                <a16:creationId xmlns:a16="http://schemas.microsoft.com/office/drawing/2014/main" id="{3E51CFA2-4AE7-4722-AB8E-9AB8D5481DC4}"/>
              </a:ext>
            </a:extLst>
          </p:cNvPr>
          <p:cNvSpPr txBox="1"/>
          <p:nvPr/>
        </p:nvSpPr>
        <p:spPr>
          <a:xfrm>
            <a:off x="5873256" y="3105834"/>
            <a:ext cx="6122504" cy="267765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dirty="0">
                <a:solidFill>
                  <a:srgbClr val="000000"/>
                </a:solidFill>
                <a:effectLst/>
                <a:latin typeface="Open Sans" panose="020B0606030504020204" pitchFamily="34" charset="0"/>
              </a:rPr>
              <a:t>Every three years, Rotarians meet at the Council on Legislation to review and vote on proposed changes to the legislation that governs Rotary. They consider enactments, which change Rotary’s governing documents, and position statements by the RI Board</a:t>
            </a:r>
            <a:endParaRPr kumimoji="0" lang="nb-NO"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Bilde 3">
            <a:extLst>
              <a:ext uri="{FF2B5EF4-FFF2-40B4-BE49-F238E27FC236}">
                <a16:creationId xmlns:a16="http://schemas.microsoft.com/office/drawing/2014/main" id="{39A2E2EA-9BE7-4876-A8EF-530170B36A49}"/>
              </a:ext>
            </a:extLst>
          </p:cNvPr>
          <p:cNvPicPr>
            <a:picLocks noChangeAspect="1"/>
          </p:cNvPicPr>
          <p:nvPr/>
        </p:nvPicPr>
        <p:blipFill>
          <a:blip r:embed="rId2"/>
          <a:stretch>
            <a:fillRect/>
          </a:stretch>
        </p:blipFill>
        <p:spPr>
          <a:xfrm>
            <a:off x="466730" y="3072943"/>
            <a:ext cx="2060627" cy="1371719"/>
          </a:xfrm>
          <a:prstGeom prst="rect">
            <a:avLst/>
          </a:prstGeom>
        </p:spPr>
      </p:pic>
    </p:spTree>
    <p:extLst>
      <p:ext uri="{BB962C8B-B14F-4D97-AF65-F5344CB8AC3E}">
        <p14:creationId xmlns:p14="http://schemas.microsoft.com/office/powerpoint/2010/main" val="179529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11C7F8E2-859D-4C2B-A5E8-AC6A3583936E}"/>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COR</a:t>
            </a:r>
          </a:p>
        </p:txBody>
      </p:sp>
      <p:sp>
        <p:nvSpPr>
          <p:cNvPr id="3" name="Undertittel 2">
            <a:extLst>
              <a:ext uri="{FF2B5EF4-FFF2-40B4-BE49-F238E27FC236}">
                <a16:creationId xmlns:a16="http://schemas.microsoft.com/office/drawing/2014/main" id="{F3BEC209-1F94-45FC-9992-16AA6327536E}"/>
              </a:ext>
            </a:extLst>
          </p:cNvPr>
          <p:cNvSpPr>
            <a:spLocks noGrp="1"/>
          </p:cNvSpPr>
          <p:nvPr>
            <p:ph type="subTitle" idx="1"/>
          </p:nvPr>
        </p:nvSpPr>
        <p:spPr>
          <a:xfrm>
            <a:off x="5792994" y="1590840"/>
            <a:ext cx="5010506" cy="5007531"/>
          </a:xfrm>
        </p:spPr>
        <p:txBody>
          <a:bodyPr>
            <a:normAutofit/>
          </a:bodyPr>
          <a:lstStyle/>
          <a:p>
            <a:pPr algn="l"/>
            <a:r>
              <a:rPr lang="nb-NO" sz="4400" b="1" dirty="0">
                <a:solidFill>
                  <a:srgbClr val="FFFFFF"/>
                </a:solidFill>
              </a:rPr>
              <a:t>Councils </a:t>
            </a:r>
            <a:r>
              <a:rPr lang="nb-NO" sz="4400" b="1" dirty="0" err="1">
                <a:solidFill>
                  <a:srgbClr val="FFFFFF"/>
                </a:solidFill>
              </a:rPr>
              <a:t>on</a:t>
            </a:r>
            <a:r>
              <a:rPr lang="nb-NO" sz="4400" b="1" dirty="0">
                <a:solidFill>
                  <a:srgbClr val="FFFFFF"/>
                </a:solidFill>
              </a:rPr>
              <a:t> Resolutions</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kstSylinder 10">
            <a:extLst>
              <a:ext uri="{FF2B5EF4-FFF2-40B4-BE49-F238E27FC236}">
                <a16:creationId xmlns:a16="http://schemas.microsoft.com/office/drawing/2014/main" id="{09E516C2-515F-424D-84A9-0856D12797A6}"/>
              </a:ext>
            </a:extLst>
          </p:cNvPr>
          <p:cNvSpPr txBox="1"/>
          <p:nvPr/>
        </p:nvSpPr>
        <p:spPr>
          <a:xfrm>
            <a:off x="5792994" y="2945157"/>
            <a:ext cx="6122504" cy="2954655"/>
          </a:xfrm>
          <a:prstGeom prst="rect">
            <a:avLst/>
          </a:prstGeom>
          <a:noFill/>
        </p:spPr>
        <p:txBody>
          <a:bodyPr wrap="square">
            <a:spAutoFit/>
          </a:bodyPr>
          <a:lstStyle/>
          <a:p>
            <a:pPr algn="l" rtl="0"/>
            <a:r>
              <a:rPr lang="en-US" sz="2400" b="1" i="0" dirty="0">
                <a:solidFill>
                  <a:srgbClr val="000000"/>
                </a:solidFill>
                <a:effectLst/>
                <a:latin typeface="Open Sans" panose="020B0606030504020204" pitchFamily="34" charset="0"/>
              </a:rPr>
              <a:t>Proposing legislation and resolutions</a:t>
            </a:r>
          </a:p>
          <a:p>
            <a:pPr algn="l" rtl="0"/>
            <a:r>
              <a:rPr lang="en-US" sz="2400" b="0" i="0" dirty="0">
                <a:solidFill>
                  <a:srgbClr val="000000"/>
                </a:solidFill>
                <a:effectLst/>
                <a:latin typeface="Open Sans" panose="020B0606030504020204" pitchFamily="34" charset="0"/>
              </a:rPr>
              <a:t>Clubs, districts, the RI Board, and the RIBI general council or conference may submit legislation and resolutions to the Councils. </a:t>
            </a:r>
          </a:p>
          <a:p>
            <a:pPr algn="l" rtl="0"/>
            <a:r>
              <a:rPr lang="en-US" sz="2400" b="0" i="0" dirty="0">
                <a:solidFill>
                  <a:srgbClr val="000000"/>
                </a:solidFill>
                <a:effectLst/>
                <a:latin typeface="Open Sans" panose="020B0606030504020204" pitchFamily="34" charset="0"/>
              </a:rPr>
              <a:t>2021 COR: 30 June 2021</a:t>
            </a:r>
          </a:p>
          <a:p>
            <a:pPr algn="l" rtl="0"/>
            <a:r>
              <a:rPr lang="en-US" sz="2400" b="0" i="0" dirty="0">
                <a:solidFill>
                  <a:srgbClr val="000000"/>
                </a:solidFill>
                <a:effectLst/>
                <a:latin typeface="Open Sans" panose="020B0606030504020204" pitchFamily="34" charset="0"/>
              </a:rPr>
              <a:t>2022 COL: 31 December 2020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kstSylinder 3">
            <a:extLst>
              <a:ext uri="{FF2B5EF4-FFF2-40B4-BE49-F238E27FC236}">
                <a16:creationId xmlns:a16="http://schemas.microsoft.com/office/drawing/2014/main" id="{66516975-ADEC-447F-B17E-AF3E2C2BBEDB}"/>
              </a:ext>
            </a:extLst>
          </p:cNvPr>
          <p:cNvSpPr txBox="1"/>
          <p:nvPr/>
        </p:nvSpPr>
        <p:spPr>
          <a:xfrm>
            <a:off x="821635" y="3429000"/>
            <a:ext cx="1894942" cy="1200329"/>
          </a:xfrm>
          <a:prstGeom prst="rect">
            <a:avLst/>
          </a:prstGeom>
          <a:noFill/>
        </p:spPr>
        <p:txBody>
          <a:bodyPr wrap="none" rtlCol="0">
            <a:spAutoFit/>
          </a:bodyPr>
          <a:lstStyle/>
          <a:p>
            <a:r>
              <a:rPr lang="nb-NO" sz="2400" b="1" dirty="0"/>
              <a:t>Distrikt 2250:</a:t>
            </a:r>
          </a:p>
          <a:p>
            <a:endParaRPr lang="nb-NO" sz="2400" b="1" dirty="0"/>
          </a:p>
          <a:p>
            <a:r>
              <a:rPr lang="nb-NO" sz="2400" b="1" dirty="0"/>
              <a:t>Arild Dale</a:t>
            </a:r>
          </a:p>
        </p:txBody>
      </p:sp>
    </p:spTree>
    <p:extLst>
      <p:ext uri="{BB962C8B-B14F-4D97-AF65-F5344CB8AC3E}">
        <p14:creationId xmlns:p14="http://schemas.microsoft.com/office/powerpoint/2010/main" val="41712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11C7F8E2-859D-4C2B-A5E8-AC6A3583936E}"/>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COL/COR</a:t>
            </a:r>
          </a:p>
        </p:txBody>
      </p:sp>
      <p:sp>
        <p:nvSpPr>
          <p:cNvPr id="3" name="Undertittel 2">
            <a:extLst>
              <a:ext uri="{FF2B5EF4-FFF2-40B4-BE49-F238E27FC236}">
                <a16:creationId xmlns:a16="http://schemas.microsoft.com/office/drawing/2014/main" id="{F3BEC209-1F94-45FC-9992-16AA6327536E}"/>
              </a:ext>
            </a:extLst>
          </p:cNvPr>
          <p:cNvSpPr>
            <a:spLocks noGrp="1"/>
          </p:cNvSpPr>
          <p:nvPr>
            <p:ph type="subTitle" idx="1"/>
          </p:nvPr>
        </p:nvSpPr>
        <p:spPr>
          <a:xfrm>
            <a:off x="5792994" y="1590840"/>
            <a:ext cx="5010506" cy="5007531"/>
          </a:xfrm>
        </p:spPr>
        <p:txBody>
          <a:bodyPr>
            <a:normAutofit/>
          </a:bodyPr>
          <a:lstStyle/>
          <a:p>
            <a:pPr algn="l"/>
            <a:r>
              <a:rPr lang="nb-NO" sz="4400" b="1" dirty="0">
                <a:solidFill>
                  <a:srgbClr val="FFFFFF"/>
                </a:solidFill>
              </a:rPr>
              <a:t>Guvernørens ansvar</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kstSylinder 10">
            <a:extLst>
              <a:ext uri="{FF2B5EF4-FFF2-40B4-BE49-F238E27FC236}">
                <a16:creationId xmlns:a16="http://schemas.microsoft.com/office/drawing/2014/main" id="{09E516C2-515F-424D-84A9-0856D12797A6}"/>
              </a:ext>
            </a:extLst>
          </p:cNvPr>
          <p:cNvSpPr txBox="1"/>
          <p:nvPr/>
        </p:nvSpPr>
        <p:spPr>
          <a:xfrm>
            <a:off x="5792994" y="2945157"/>
            <a:ext cx="6122504"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Påse at  Distriktet etterlever </a:t>
            </a:r>
            <a:r>
              <a:rPr kumimoji="0" lang="nb-NO" sz="2400" b="1" i="0" u="none" strike="noStrike" kern="1200" cap="none" spc="0" normalizeH="0" baseline="0" noProof="0" dirty="0" err="1">
                <a:ln>
                  <a:noFill/>
                </a:ln>
                <a:solidFill>
                  <a:prstClr val="black"/>
                </a:solidFill>
                <a:effectLst/>
                <a:uLnTx/>
                <a:uFillTx/>
                <a:latin typeface="Calibri" panose="020F0502020204030204"/>
                <a:ea typeface="+mn-ea"/>
                <a:cs typeface="+mn-cs"/>
              </a:rPr>
              <a:t>RI’s</a:t>
            </a: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 lovverk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Påse at klubbene etterlever </a:t>
            </a:r>
            <a:r>
              <a:rPr kumimoji="0" lang="nb-NO" sz="2400" b="1" i="0" u="none" strike="noStrike" kern="1200" cap="none" spc="0" normalizeH="0" baseline="0" noProof="0" dirty="0" err="1">
                <a:ln>
                  <a:noFill/>
                </a:ln>
                <a:solidFill>
                  <a:prstClr val="black"/>
                </a:solidFill>
                <a:effectLst/>
                <a:uLnTx/>
                <a:uFillTx/>
                <a:latin typeface="Calibri" panose="020F0502020204030204"/>
                <a:ea typeface="+mn-ea"/>
                <a:cs typeface="+mn-cs"/>
              </a:rPr>
              <a:t>RI’s</a:t>
            </a: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 lover og regler</a:t>
            </a:r>
          </a:p>
        </p:txBody>
      </p:sp>
      <p:sp>
        <p:nvSpPr>
          <p:cNvPr id="4" name="TekstSylinder 3">
            <a:extLst>
              <a:ext uri="{FF2B5EF4-FFF2-40B4-BE49-F238E27FC236}">
                <a16:creationId xmlns:a16="http://schemas.microsoft.com/office/drawing/2014/main" id="{66516975-ADEC-447F-B17E-AF3E2C2BBEDB}"/>
              </a:ext>
            </a:extLst>
          </p:cNvPr>
          <p:cNvSpPr txBox="1"/>
          <p:nvPr/>
        </p:nvSpPr>
        <p:spPr>
          <a:xfrm>
            <a:off x="821635" y="3429000"/>
            <a:ext cx="1894942"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Distrikt 2250: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Arild Dale</a:t>
            </a:r>
          </a:p>
        </p:txBody>
      </p:sp>
    </p:spTree>
    <p:extLst>
      <p:ext uri="{BB962C8B-B14F-4D97-AF65-F5344CB8AC3E}">
        <p14:creationId xmlns:p14="http://schemas.microsoft.com/office/powerpoint/2010/main" val="319619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11C7F8E2-859D-4C2B-A5E8-AC6A3583936E}"/>
              </a:ext>
            </a:extLst>
          </p:cNvPr>
          <p:cNvSpPr>
            <a:spLocks noGrp="1"/>
          </p:cNvSpPr>
          <p:nvPr>
            <p:ph type="ctrTitle"/>
          </p:nvPr>
        </p:nvSpPr>
        <p:spPr>
          <a:xfrm>
            <a:off x="466730" y="1598246"/>
            <a:ext cx="4554659" cy="5034817"/>
          </a:xfrm>
        </p:spPr>
        <p:txBody>
          <a:bodyPr anchor="t">
            <a:normAutofit/>
          </a:bodyPr>
          <a:lstStyle/>
          <a:p>
            <a:pPr algn="l"/>
            <a:r>
              <a:rPr lang="nb-NO" sz="8000" b="1" dirty="0">
                <a:solidFill>
                  <a:srgbClr val="FFFFFF"/>
                </a:solidFill>
              </a:rPr>
              <a:t>COL/COR</a:t>
            </a:r>
          </a:p>
        </p:txBody>
      </p:sp>
      <p:sp>
        <p:nvSpPr>
          <p:cNvPr id="3" name="Undertittel 2">
            <a:extLst>
              <a:ext uri="{FF2B5EF4-FFF2-40B4-BE49-F238E27FC236}">
                <a16:creationId xmlns:a16="http://schemas.microsoft.com/office/drawing/2014/main" id="{F3BEC209-1F94-45FC-9992-16AA6327536E}"/>
              </a:ext>
            </a:extLst>
          </p:cNvPr>
          <p:cNvSpPr>
            <a:spLocks noGrp="1"/>
          </p:cNvSpPr>
          <p:nvPr>
            <p:ph type="subTitle" idx="1"/>
          </p:nvPr>
        </p:nvSpPr>
        <p:spPr>
          <a:xfrm>
            <a:off x="5792994" y="1590840"/>
            <a:ext cx="5010506" cy="5007531"/>
          </a:xfrm>
        </p:spPr>
        <p:txBody>
          <a:bodyPr>
            <a:normAutofit/>
          </a:bodyPr>
          <a:lstStyle/>
          <a:p>
            <a:pPr algn="l"/>
            <a:r>
              <a:rPr lang="nb-NO" sz="4400" b="1" dirty="0">
                <a:solidFill>
                  <a:srgbClr val="FFFFFF"/>
                </a:solidFill>
              </a:rPr>
              <a:t>Klubbpresidentens ansvar</a:t>
            </a:r>
          </a:p>
        </p:txBody>
      </p:sp>
      <p:cxnSp>
        <p:nvCxnSpPr>
          <p:cNvPr id="10"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2"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kstSylinder 10">
            <a:extLst>
              <a:ext uri="{FF2B5EF4-FFF2-40B4-BE49-F238E27FC236}">
                <a16:creationId xmlns:a16="http://schemas.microsoft.com/office/drawing/2014/main" id="{09E516C2-515F-424D-84A9-0856D12797A6}"/>
              </a:ext>
            </a:extLst>
          </p:cNvPr>
          <p:cNvSpPr txBox="1"/>
          <p:nvPr/>
        </p:nvSpPr>
        <p:spPr>
          <a:xfrm>
            <a:off x="5792994" y="2945157"/>
            <a:ext cx="6122504" cy="30469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Kjenne til at her er et regelverk for RI</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Vite hvor klubben kan rette henvendelser ang lovverk og regler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Påse at Klubben etterlever </a:t>
            </a:r>
            <a:r>
              <a:rPr kumimoji="0" lang="nb-NO" sz="2400" b="1" i="0" u="none" strike="noStrike" kern="1200" cap="none" spc="0" normalizeH="0" baseline="0" noProof="0" dirty="0" err="1">
                <a:ln>
                  <a:noFill/>
                </a:ln>
                <a:solidFill>
                  <a:prstClr val="black"/>
                </a:solidFill>
                <a:effectLst/>
                <a:uLnTx/>
                <a:uFillTx/>
                <a:latin typeface="Calibri" panose="020F0502020204030204"/>
                <a:ea typeface="+mn-ea"/>
                <a:cs typeface="+mn-cs"/>
              </a:rPr>
              <a:t>RI’s</a:t>
            </a: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 lover og regler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2400" b="1"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kstSylinder 3">
            <a:extLst>
              <a:ext uri="{FF2B5EF4-FFF2-40B4-BE49-F238E27FC236}">
                <a16:creationId xmlns:a16="http://schemas.microsoft.com/office/drawing/2014/main" id="{66516975-ADEC-447F-B17E-AF3E2C2BBEDB}"/>
              </a:ext>
            </a:extLst>
          </p:cNvPr>
          <p:cNvSpPr txBox="1"/>
          <p:nvPr/>
        </p:nvSpPr>
        <p:spPr>
          <a:xfrm>
            <a:off x="821635" y="3429000"/>
            <a:ext cx="1894942"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Distrikt 2250: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prstClr val="black"/>
                </a:solidFill>
                <a:effectLst/>
                <a:uLnTx/>
                <a:uFillTx/>
                <a:latin typeface="Calibri" panose="020F0502020204030204"/>
                <a:ea typeface="+mn-ea"/>
                <a:cs typeface="+mn-cs"/>
              </a:rPr>
              <a:t>Arild Dale</a:t>
            </a:r>
          </a:p>
        </p:txBody>
      </p:sp>
    </p:spTree>
    <p:extLst>
      <p:ext uri="{BB962C8B-B14F-4D97-AF65-F5344CB8AC3E}">
        <p14:creationId xmlns:p14="http://schemas.microsoft.com/office/powerpoint/2010/main" val="3034785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204</Words>
  <Application>Microsoft Office PowerPoint</Application>
  <PresentationFormat>Widescreen</PresentationFormat>
  <Paragraphs>43</Paragraphs>
  <Slides>6</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6</vt:i4>
      </vt:variant>
    </vt:vector>
  </HeadingPairs>
  <TitlesOfParts>
    <vt:vector size="11" baseType="lpstr">
      <vt:lpstr>Arial</vt:lpstr>
      <vt:lpstr>Calibri</vt:lpstr>
      <vt:lpstr>Calibri Light</vt:lpstr>
      <vt:lpstr>Open Sans</vt:lpstr>
      <vt:lpstr>Office-tema</vt:lpstr>
      <vt:lpstr>COL</vt:lpstr>
      <vt:lpstr>COR</vt:lpstr>
      <vt:lpstr>COL</vt:lpstr>
      <vt:lpstr>COR</vt:lpstr>
      <vt:lpstr>COL/COR</vt:lpstr>
      <vt:lpstr>COL/COR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c:title>
  <dc:creator>Arild Dale</dc:creator>
  <cp:lastModifiedBy>Arild Dale</cp:lastModifiedBy>
  <cp:revision>7</cp:revision>
  <dcterms:created xsi:type="dcterms:W3CDTF">2021-09-21T11:49:12Z</dcterms:created>
  <dcterms:modified xsi:type="dcterms:W3CDTF">2021-09-22T11:51:55Z</dcterms:modified>
</cp:coreProperties>
</file>