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  <p:sldMasterId id="2147483686" r:id="rId6"/>
    <p:sldMasterId id="2147483693" r:id="rId7"/>
    <p:sldMasterId id="2147483700" r:id="rId8"/>
    <p:sldMasterId id="2147483706" r:id="rId9"/>
    <p:sldMasterId id="2147483717" r:id="rId10"/>
    <p:sldMasterId id="2147483727" r:id="rId11"/>
    <p:sldMasterId id="2147483736" r:id="rId12"/>
    <p:sldMasterId id="2147483747" r:id="rId13"/>
  </p:sldMasterIdLst>
  <p:notesMasterIdLst>
    <p:notesMasterId r:id="rId35"/>
  </p:notesMasterIdLst>
  <p:handoutMasterIdLst>
    <p:handoutMasterId r:id="rId36"/>
  </p:handoutMasterIdLst>
  <p:sldIdLst>
    <p:sldId id="256" r:id="rId14"/>
    <p:sldId id="268" r:id="rId15"/>
    <p:sldId id="258" r:id="rId16"/>
    <p:sldId id="259" r:id="rId17"/>
    <p:sldId id="262" r:id="rId18"/>
    <p:sldId id="265" r:id="rId19"/>
    <p:sldId id="285" r:id="rId20"/>
    <p:sldId id="287" r:id="rId21"/>
    <p:sldId id="288" r:id="rId22"/>
    <p:sldId id="289" r:id="rId23"/>
    <p:sldId id="292" r:id="rId24"/>
    <p:sldId id="294" r:id="rId25"/>
    <p:sldId id="295" r:id="rId26"/>
    <p:sldId id="296" r:id="rId27"/>
    <p:sldId id="297" r:id="rId28"/>
    <p:sldId id="298" r:id="rId29"/>
    <p:sldId id="267" r:id="rId30"/>
    <p:sldId id="261" r:id="rId31"/>
    <p:sldId id="280" r:id="rId32"/>
    <p:sldId id="270" r:id="rId33"/>
    <p:sldId id="281" r:id="rId34"/>
  </p:sldIdLst>
  <p:sldSz cx="9144000" cy="6858000" type="screen4x3"/>
  <p:notesSz cx="9144000" cy="6858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DBB5A-9C59-47BE-9169-045B5EE85A68}" v="5" dt="2019-10-04T14:24:34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1B24-15A5-4268-933D-C45E12D3C5FF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3596-9646-4F0B-97D9-1AA24342D2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814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96E85-13CB-40A6-A928-92BA53B08C9F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ABFF7-2DBC-43AA-9163-229830C917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58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ABFF7-2DBC-43AA-9163-229830C9173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22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ABFF7-2DBC-43AA-9163-229830C9173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B13EC-3472-48D7-BC43-CAA047E44A38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2526A3-3331-42BA-B898-990F88CC3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088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Foredrag i klubbesøk av DG Eiliv Todal Moe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328E8-6460-4CE1-90C1-DEFE261408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630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9B13EC-3472-48D7-BC43-CAA047E44A38}" type="datetimeFigureOut">
              <a:rPr lang="nb-NO" smtClean="0"/>
              <a:t>04.10.2019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2526A3-3331-42BA-B898-990F88CC38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088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9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824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8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09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96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4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339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09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65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9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57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20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402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7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729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endParaRPr lang="nb-NO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r>
              <a:rPr lang="nb-NO">
                <a:solidFill>
                  <a:srgbClr val="958D85"/>
                </a:solidFill>
                <a:latin typeface="Arial" charset="0"/>
              </a:rPr>
              <a:t>Foredrag i klubbesøk av DG Eiliv Todal Moe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B4975D24-74E0-46DC-A86E-14D9C501038F}" type="slidenum">
              <a:rPr lang="nb-NO">
                <a:solidFill>
                  <a:srgbClr val="958D85"/>
                </a:solidFill>
                <a:latin typeface="Arial" charset="0"/>
              </a:rPr>
              <a:pPr eaLnBrk="0" hangingPunct="0"/>
              <a:t>‹#›</a:t>
            </a:fld>
            <a:endParaRPr lang="nb-NO">
              <a:solidFill>
                <a:srgbClr val="958D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39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1608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37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71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27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38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10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580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958D85"/>
              </a:solidFill>
              <a:latin typeface="Arial" charset="0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>
                <a:solidFill>
                  <a:srgbClr val="958D85"/>
                </a:solidFill>
                <a:latin typeface="Arial" charset="0"/>
              </a:rPr>
              <a:t>Foredrag i klubbesøk av DG Eiliv Todal Moe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4975D24-74E0-46DC-A86E-14D9C501038F}" type="slidenum">
              <a:rPr lang="nb-NO" sz="2400">
                <a:solidFill>
                  <a:srgbClr val="958D85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z="2400">
              <a:solidFill>
                <a:srgbClr val="958D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6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9510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L general template for pptv2-0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129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501" y="4421829"/>
            <a:ext cx="777188" cy="7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03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248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31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39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94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70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027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srgbClr val="958D85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>
                <a:solidFill>
                  <a:srgbClr val="958D85"/>
                </a:solidFill>
              </a:rPr>
              <a:t>Foredrag i klubbesøk av DG Eiliv Todal Moe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3C1C3C-B5A3-4D03-B81A-1233CDA73049}" type="slidenum">
              <a:rPr lang="nb-NO">
                <a:solidFill>
                  <a:srgbClr val="958D85"/>
                </a:solidFill>
              </a:rPr>
              <a:pPr/>
              <a:t>‹#›</a:t>
            </a:fld>
            <a:endParaRPr lang="nb-NO">
              <a:solidFill>
                <a:srgbClr val="958D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5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0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61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3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32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14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355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444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srgbClr val="958D85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>
                <a:solidFill>
                  <a:srgbClr val="958D85"/>
                </a:solidFill>
                <a:latin typeface="Tahoma" pitchFamily="34" charset="0"/>
                <a:ea typeface="MS PGothic" pitchFamily="34" charset="-128"/>
              </a:rPr>
              <a:t>Foredrag i klubbesøk av DG Eiliv Todal Moe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54024-D19C-4BE9-80BE-E44DD55BDCC1}" type="slidenum">
              <a:rPr lang="nb-NO" altLang="nb-NO">
                <a:solidFill>
                  <a:srgbClr val="958D85"/>
                </a:solidFill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>
              <a:solidFill>
                <a:srgbClr val="958D85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9800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529388" cy="14319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srgbClr val="958D85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n-NO">
                <a:solidFill>
                  <a:srgbClr val="958D85"/>
                </a:solidFill>
                <a:latin typeface="Tahoma" pitchFamily="34" charset="0"/>
                <a:ea typeface="MS PGothic" pitchFamily="34" charset="-128"/>
              </a:rPr>
              <a:t>Foredrag i klubbesøk av DG Eiliv Todal Moe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51AFE-70E5-4540-960C-E045C2EE3E3C}" type="slidenum">
              <a:rPr lang="nb-NO" altLang="nb-NO">
                <a:solidFill>
                  <a:srgbClr val="958D85"/>
                </a:solidFill>
                <a:latin typeface="Tahoma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>
              <a:solidFill>
                <a:srgbClr val="958D85"/>
              </a:solidFill>
              <a:latin typeface="Tahom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8200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9820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73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3487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76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756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344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515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0786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9585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372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8058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0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6325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448610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67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112" y="6477000"/>
            <a:ext cx="31066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063" y="6477000"/>
            <a:ext cx="3106737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|  </a:t>
            </a:r>
            <a:fld id="{064A1BC6-EBA4-464A-8BF9-91DA886CB3C2}" type="slidenum">
              <a:rPr lang="en-US" sz="900" spc="30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0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8600"/>
            <a:ext cx="3043064" cy="30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248" y="6477000"/>
            <a:ext cx="18825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745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8600"/>
            <a:ext cx="3043064" cy="30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3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8600"/>
            <a:ext cx="3043064" cy="30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8600"/>
            <a:ext cx="3043064" cy="30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8600"/>
            <a:ext cx="3043237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1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88032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nb-NO" sz="2800" b="1" dirty="0" err="1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  <a:t>Rotary</a:t>
            </a:r>
            <a:r>
              <a:rPr lang="nb-NO" sz="2800" b="1" dirty="0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  <a:t> Distrikt 2250</a:t>
            </a:r>
            <a:br>
              <a:rPr lang="nb-NO" sz="2800" b="1" dirty="0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nb-NO" sz="2400" b="1" dirty="0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  <a:t>Distriktskonferansen 2019</a:t>
            </a:r>
            <a:br>
              <a:rPr lang="nb-NO" sz="2400" b="1" dirty="0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nb-NO" sz="2000" b="1" dirty="0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  <a:t>05.10.19</a:t>
            </a:r>
            <a:r>
              <a:rPr lang="nb-NO" sz="2800" b="1" dirty="0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  <a:t/>
            </a:r>
            <a:br>
              <a:rPr lang="nb-NO" sz="2800" b="1" dirty="0">
                <a:solidFill>
                  <a:srgbClr val="00246C"/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nb-NO" b="1" dirty="0">
                <a:latin typeface="Georgia" panose="02040502050405020303" pitchFamily="18" charset="0"/>
              </a:rPr>
              <a:t/>
            </a:r>
            <a:br>
              <a:rPr lang="nb-NO" b="1" dirty="0">
                <a:latin typeface="Georgia" panose="02040502050405020303" pitchFamily="18" charset="0"/>
              </a:rPr>
            </a:br>
            <a:endParaRPr lang="nb-NO" sz="2400" b="1" dirty="0">
              <a:latin typeface="Georgia" panose="02040502050405020303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0" y="4059942"/>
            <a:ext cx="9144000" cy="2105362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nb-NO" sz="2400" b="1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nb-NO" sz="2400" b="1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endParaRPr lang="nb-NO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nb-NO" sz="9800" b="1" dirty="0">
                <a:solidFill>
                  <a:schemeClr val="tx2"/>
                </a:solidFill>
                <a:latin typeface="Garamond" panose="02020404030301010803" pitchFamily="18" charset="0"/>
              </a:rPr>
              <a:t>Zambia &amp; Malawi</a:t>
            </a:r>
          </a:p>
          <a:p>
            <a:pPr marL="0" indent="0" algn="ctr">
              <a:buNone/>
            </a:pPr>
            <a:endParaRPr lang="nb-NO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nb-NO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nb-NO" sz="24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nb-NO" sz="7400" b="1" dirty="0">
                <a:solidFill>
                  <a:schemeClr val="tx2"/>
                </a:solidFill>
                <a:latin typeface="Garamond" panose="02020404030301010803" pitchFamily="18" charset="0"/>
              </a:rPr>
              <a:t>Jostein By</a:t>
            </a:r>
          </a:p>
          <a:p>
            <a:pPr marL="0" indent="0" algn="ctr">
              <a:buNone/>
            </a:pPr>
            <a:r>
              <a:rPr lang="nb-NO" sz="7400" b="1" dirty="0">
                <a:solidFill>
                  <a:schemeClr val="tx2"/>
                </a:solidFill>
                <a:latin typeface="Garamond" panose="02020404030301010803" pitchFamily="18" charset="0"/>
              </a:rPr>
              <a:t>PDG D-2250 / prosjektkoordinator</a:t>
            </a:r>
          </a:p>
        </p:txBody>
      </p:sp>
      <p:sp>
        <p:nvSpPr>
          <p:cNvPr id="4" name="Rektangel 3"/>
          <p:cNvSpPr/>
          <p:nvPr/>
        </p:nvSpPr>
        <p:spPr>
          <a:xfrm>
            <a:off x="467544" y="3044279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10 000 Happy </a:t>
            </a:r>
            <a:r>
              <a:rPr lang="nb-NO" sz="4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Birthday’s</a:t>
            </a:r>
            <a:r>
              <a:rPr lang="nb-NO" sz="4400" b="1" dirty="0">
                <a:solidFill>
                  <a:schemeClr val="bg1"/>
                </a:solidFill>
                <a:latin typeface="Garamond" panose="02020404030301010803" pitchFamily="18" charset="0"/>
              </a:rPr>
              <a:t> by </a:t>
            </a:r>
            <a:r>
              <a:rPr lang="nb-NO" sz="44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Rotary</a:t>
            </a:r>
            <a:endParaRPr lang="nb-NO" sz="4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9B5914-D562-490E-8A40-1789ABE00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39" y="188640"/>
            <a:ext cx="2110041" cy="21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2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>
                <a:latin typeface="Garamond" panose="02020404030301010803" pitchFamily="18" charset="0"/>
              </a:rPr>
              <a:t>Utdeling av klubbflagg, her i Lusaka Central RC, Zambia</a:t>
            </a:r>
          </a:p>
        </p:txBody>
      </p:sp>
      <p:pic>
        <p:nvPicPr>
          <p:cNvPr id="4" name="Plassholder for innhold 3" descr="C:\Users\Acer\Documents\Foto\2019-Afrika\Afrika.feb-mars.a\179___02\IMG_73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31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>
                <a:latin typeface="Garamond" panose="02020404030301010803" pitchFamily="18" charset="0"/>
              </a:rPr>
              <a:t>AMAMI står sterkt i Malawi</a:t>
            </a:r>
          </a:p>
        </p:txBody>
      </p:sp>
      <p:pic>
        <p:nvPicPr>
          <p:cNvPr id="4" name="Plassholder for innhold 3" descr="C:\Users\Acer\Documents\Foto\2019-Afrika\Afrika.feb-mars.a\179___02\IMG_75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4717" y="1665001"/>
            <a:ext cx="4752528" cy="35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91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>
                <a:latin typeface="Garamond" panose="02020404030301010803" pitchFamily="18" charset="0"/>
              </a:rPr>
              <a:t>Training </a:t>
            </a:r>
            <a:r>
              <a:rPr lang="nb-NO" sz="2400" b="1" dirty="0" err="1">
                <a:latin typeface="Garamond" panose="02020404030301010803" pitchFamily="18" charset="0"/>
              </a:rPr>
              <a:t>session</a:t>
            </a:r>
            <a:r>
              <a:rPr lang="nb-NO" sz="2400" b="1" dirty="0">
                <a:latin typeface="Garamond" panose="02020404030301010803" pitchFamily="18" charset="0"/>
              </a:rPr>
              <a:t> i </a:t>
            </a:r>
            <a:r>
              <a:rPr lang="nb-NO" sz="2400" b="1" dirty="0" smtClean="0">
                <a:latin typeface="Garamond" panose="02020404030301010803" pitchFamily="18" charset="0"/>
              </a:rPr>
              <a:t>Malawi, feb. 2019</a:t>
            </a:r>
            <a:endParaRPr lang="nb-NO" sz="2400" b="1" dirty="0">
              <a:latin typeface="Garamond" panose="02020404030301010803" pitchFamily="18" charset="0"/>
            </a:endParaRPr>
          </a:p>
        </p:txBody>
      </p:sp>
      <p:pic>
        <p:nvPicPr>
          <p:cNvPr id="4" name="Plassholder for innhold 3" descr="C:\Users\Acer\Documents\Foto\2019-Afrika\Afrika.feb-mars.a\179___02\IMG_75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36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b="1" dirty="0">
                <a:latin typeface="Garamond" panose="02020404030301010803" pitchFamily="18" charset="0"/>
              </a:rPr>
              <a:t>Utdeling av </a:t>
            </a:r>
            <a:r>
              <a:rPr lang="nb-NO" sz="2000" b="1" dirty="0" err="1">
                <a:latin typeface="Garamond" panose="02020404030301010803" pitchFamily="18" charset="0"/>
              </a:rPr>
              <a:t>kursbesvis</a:t>
            </a:r>
            <a:r>
              <a:rPr lang="nb-NO" sz="2000" b="1" dirty="0">
                <a:latin typeface="Garamond" panose="02020404030301010803" pitchFamily="18" charset="0"/>
              </a:rPr>
              <a:t> i Malawi, ved D-2250, </a:t>
            </a:r>
            <a:r>
              <a:rPr lang="nb-NO" sz="2000" b="1" dirty="0" err="1">
                <a:latin typeface="Garamond" panose="02020404030301010803" pitchFamily="18" charset="0"/>
              </a:rPr>
              <a:t>Bwaila</a:t>
            </a:r>
            <a:r>
              <a:rPr lang="nb-NO" sz="2000" b="1" dirty="0">
                <a:latin typeface="Garamond" panose="02020404030301010803" pitchFamily="18" charset="0"/>
              </a:rPr>
              <a:t>-Lilongwe RC og AMAMI</a:t>
            </a:r>
          </a:p>
        </p:txBody>
      </p:sp>
      <p:pic>
        <p:nvPicPr>
          <p:cNvPr id="4" name="Plassholder for innhold 3" descr="C:\Users\Acer\Documents\Foto\2019-Afrika\Afrika.feb-mars.a\179___02\IMG_759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93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>
                <a:latin typeface="Garamond" panose="02020404030301010803" pitchFamily="18" charset="0"/>
              </a:rPr>
              <a:t>Gruppebilde i Malawi efter </a:t>
            </a:r>
            <a:r>
              <a:rPr lang="nb-NO" sz="2400" b="1" dirty="0" smtClean="0">
                <a:latin typeface="Garamond" panose="02020404030301010803" pitchFamily="18" charset="0"/>
              </a:rPr>
              <a:t>training, feb. 2019</a:t>
            </a:r>
            <a:endParaRPr lang="nb-NO" sz="2400" b="1" dirty="0">
              <a:latin typeface="Garamond" panose="02020404030301010803" pitchFamily="18" charset="0"/>
            </a:endParaRPr>
          </a:p>
        </p:txBody>
      </p:sp>
      <p:pic>
        <p:nvPicPr>
          <p:cNvPr id="4" name="Plassholder for innhold 3" descr="C:\Users\Acer\Documents\Foto\2019-Afrika\Afrika.feb-mars.a\179___02\IMG_76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91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b="1" dirty="0">
                <a:latin typeface="Garamond" panose="02020404030301010803" pitchFamily="18" charset="0"/>
              </a:rPr>
              <a:t>Det norske flagget på veg inn til District Conference, D-9210, </a:t>
            </a:r>
            <a:r>
              <a:rPr lang="nb-NO" sz="2000" b="1" dirty="0" err="1">
                <a:latin typeface="Garamond" panose="02020404030301010803" pitchFamily="18" charset="0"/>
              </a:rPr>
              <a:t>Mangochi</a:t>
            </a:r>
            <a:r>
              <a:rPr lang="nb-NO" sz="2000" b="1" dirty="0">
                <a:latin typeface="Garamond" panose="02020404030301010803" pitchFamily="18" charset="0"/>
              </a:rPr>
              <a:t>, Malawi</a:t>
            </a:r>
          </a:p>
        </p:txBody>
      </p:sp>
      <p:pic>
        <p:nvPicPr>
          <p:cNvPr id="4" name="Plassholder for innhold 3" descr="C:\Users\Acer\Documents\Foto\2019-Afrika\Afrika.apr-mai.a\181___04\IMG_783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91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>
                <a:latin typeface="Garamond" panose="02020404030301010803" pitchFamily="18" charset="0"/>
              </a:rPr>
              <a:t>Full sal ved </a:t>
            </a:r>
            <a:r>
              <a:rPr lang="nb-NO" sz="2400" b="1" dirty="0" err="1">
                <a:latin typeface="Garamond" panose="02020404030301010803" pitchFamily="18" charset="0"/>
              </a:rPr>
              <a:t>opninga</a:t>
            </a:r>
            <a:r>
              <a:rPr lang="nb-NO" sz="2400" b="1" dirty="0">
                <a:latin typeface="Garamond" panose="02020404030301010803" pitchFamily="18" charset="0"/>
              </a:rPr>
              <a:t> av District Conference – Malawi </a:t>
            </a:r>
            <a:r>
              <a:rPr lang="nb-NO" sz="2400" b="1" dirty="0" smtClean="0">
                <a:latin typeface="Garamond" panose="02020404030301010803" pitchFamily="18" charset="0"/>
              </a:rPr>
              <a:t>, apr. 2019</a:t>
            </a:r>
            <a:endParaRPr lang="nb-NO" sz="2400" b="1" dirty="0">
              <a:latin typeface="Garamond" panose="02020404030301010803" pitchFamily="18" charset="0"/>
            </a:endParaRPr>
          </a:p>
        </p:txBody>
      </p:sp>
      <p:pic>
        <p:nvPicPr>
          <p:cNvPr id="4" name="Plassholder for innhold 3" descr="C:\Users\Acer\Documents\Foto\2019-Afrika\Afrika.apr-mai.a\181___04\IMG_78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25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 err="1">
                <a:latin typeface="Garamond" panose="02020404030301010803" pitchFamily="18" charset="0"/>
              </a:rPr>
              <a:t>Intrykk</a:t>
            </a:r>
            <a:r>
              <a:rPr lang="nb-NO" sz="3600" b="1" dirty="0">
                <a:latin typeface="Garamond" panose="02020404030301010803" pitchFamily="18" charset="0"/>
              </a:rPr>
              <a:t>/</a:t>
            </a:r>
            <a:r>
              <a:rPr lang="nb-NO" sz="3600" b="1" dirty="0" err="1">
                <a:latin typeface="Garamond" panose="02020404030301010803" pitchFamily="18" charset="0"/>
              </a:rPr>
              <a:t>samarbeidsutfordringar</a:t>
            </a:r>
            <a:endParaRPr lang="nb-NO" sz="3600" b="1" dirty="0">
              <a:latin typeface="Garamond" panose="020204040303010108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Malawi: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Sterkt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personleg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engasjement blant medlemmene i vertsklubben.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Svært aktiv deltaking/oppfølging på training sessions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osv</a:t>
            </a:r>
            <a:endParaRPr lang="nb-NO" sz="24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AMAMI står svært sterkt, med høgt respektert president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God, direkte kommunikasjon vertsklubb og AMAMI</a:t>
            </a:r>
          </a:p>
          <a:p>
            <a:pPr marL="0" lvl="0" indent="0">
              <a:buNone/>
            </a:pPr>
            <a:r>
              <a:rPr lang="nb-NO" sz="2400" b="1" dirty="0">
                <a:solidFill>
                  <a:srgbClr val="E6E5D8">
                    <a:lumMod val="10000"/>
                  </a:srgbClr>
                </a:solidFill>
                <a:latin typeface="Garamond" panose="02020404030301010803" pitchFamily="18" charset="0"/>
              </a:rPr>
              <a:t>Zambia: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Reint formelt –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ikkje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personleg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– engasjement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vertsklubben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Til presidentskiftet 01.07, lite aktiv oppfølging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klubb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MAZ driv solid og godt, men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ikkje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same status som AMAMI</a:t>
            </a:r>
          </a:p>
          <a:p>
            <a:pPr>
              <a:buFont typeface="Arial" charset="0"/>
              <a:buChar char="•"/>
            </a:pPr>
            <a:r>
              <a:rPr lang="nb-NO" sz="2400" u="sng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E-post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kommunikasjon mellom host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club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og MAZ</a:t>
            </a:r>
          </a:p>
          <a:p>
            <a:pPr>
              <a:buFont typeface="Arial" charset="0"/>
              <a:buChar char="•"/>
            </a:pPr>
            <a:endParaRPr lang="nb-NO" sz="24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charset="0"/>
              <a:buChar char="•"/>
            </a:pPr>
            <a:endParaRPr lang="nb-NO" sz="28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>
                <a:latin typeface="Georgia" panose="02040502050405020303" pitchFamily="18" charset="0"/>
              </a:rPr>
              <a:t>Cybercrime</a:t>
            </a:r>
            <a:r>
              <a:rPr lang="nb-NO" sz="2800" dirty="0">
                <a:latin typeface="Georgia" panose="02040502050405020303" pitchFamily="18" charset="0"/>
              </a:rPr>
              <a:t> Zambia, juni – september 2019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381000" y="1423287"/>
            <a:ext cx="8367464" cy="4968552"/>
          </a:xfrm>
        </p:spPr>
        <p:txBody>
          <a:bodyPr/>
          <a:lstStyle/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E-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postboksar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 Zambia hacka av cyber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criminals</a:t>
            </a:r>
            <a:endParaRPr lang="nb-NO" sz="2400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Falske e-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postar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falske adresser sendt på strategisk måte / tid.</a:t>
            </a: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Narra MAZ og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prosjektkasseraren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 host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club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til å betale faktura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LGH til bankkonto i Mexico!</a:t>
            </a: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Banken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utførde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transaksjonen basert 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på falsk </a:t>
            </a:r>
            <a:r>
              <a:rPr lang="nb-NO" sz="24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informasjon</a:t>
            </a:r>
            <a:endParaRPr lang="nb-NO" sz="2400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LGH, D-2250, host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club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, MAZ har arbeidd intenst for å finne ut av situasjonen.</a:t>
            </a: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Anna af Ugglas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LGH, Jostein By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D-2250 og Astrid Frøseth som </a:t>
            </a:r>
            <a:r>
              <a:rPr lang="nb-NO" sz="2400" dirty="0" err="1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spesialrådgjevar</a:t>
            </a:r>
            <a:r>
              <a:rPr lang="nb-NO" sz="2400" dirty="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/jurist 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og Martha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Bukosi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ICM var i Zambia 17. – 22.09. for avklaringsmøte med host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club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, MAZ, zambisk cyber-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crime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police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, bank og andre.</a:t>
            </a:r>
          </a:p>
          <a:p>
            <a:pPr lvl="0">
              <a:buFontTx/>
              <a:buChar char="-"/>
            </a:pPr>
            <a:endParaRPr lang="nb-NO" sz="1800" dirty="0">
              <a:solidFill>
                <a:srgbClr val="00246C"/>
              </a:solidFill>
            </a:endParaRPr>
          </a:p>
          <a:p>
            <a:pPr lvl="0">
              <a:buFontTx/>
              <a:buChar char="-"/>
            </a:pPr>
            <a:endParaRPr lang="nb-NO" sz="1800" dirty="0">
              <a:solidFill>
                <a:srgbClr val="00246C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652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err="1">
                <a:solidFill>
                  <a:prstClr val="white"/>
                </a:solidFill>
                <a:latin typeface="Georgia" panose="02040502050405020303" pitchFamily="18" charset="0"/>
              </a:rPr>
              <a:t>Cybercrime</a:t>
            </a:r>
            <a:r>
              <a:rPr lang="nb-NO" sz="2800" dirty="0">
                <a:solidFill>
                  <a:prstClr val="white"/>
                </a:solidFill>
                <a:latin typeface="Georgia" panose="02040502050405020303" pitchFamily="18" charset="0"/>
              </a:rPr>
              <a:t> Zambia - konklusjon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409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Kommunikasjonsrutiner er stramma inn.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E-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postkontoar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sikra.</a:t>
            </a:r>
          </a:p>
          <a:p>
            <a:pPr>
              <a:buFont typeface="Arial" charset="0"/>
              <a:buChar char="•"/>
            </a:pP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Tapte </a:t>
            </a:r>
            <a:r>
              <a:rPr lang="nb-NO" sz="2400" b="1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pengar</a:t>
            </a: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SKAL IKKJE gå ut over prosjektet!</a:t>
            </a:r>
          </a:p>
          <a:p>
            <a:pPr>
              <a:buFont typeface="Arial" charset="0"/>
              <a:buChar char="•"/>
            </a:pP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Prosjektet blir fullført i samsvar med </a:t>
            </a:r>
            <a:r>
              <a:rPr lang="nb-NO" sz="2400" b="1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planane</a:t>
            </a: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både </a:t>
            </a:r>
            <a:r>
              <a:rPr lang="nb-NO" sz="2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tidsmessig </a:t>
            </a: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og </a:t>
            </a:r>
            <a:r>
              <a:rPr lang="nb-NO" sz="2400" b="1" dirty="0" err="1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budsjetmessig</a:t>
            </a:r>
            <a:endParaRPr lang="nb-NO" sz="2400" b="1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Dei tapte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pengane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skal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dekkjast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utan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at det går ut over prosjekt-budsjettet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Det er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ikkje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teke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sikte på at D-2250 skal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dekkje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noko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av tapet.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Varsel til alle:  Cyber-kriminalitet kan ramme alle –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ikkje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minst ideelle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organisasjonar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, som til dels har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friviljuge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medarbeidarar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(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ikkje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-profesjonell vedr.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datasikkerheit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). 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Ver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varsam med e-post-kommunikasjon med sensitiv informasjon!</a:t>
            </a:r>
          </a:p>
        </p:txBody>
      </p:sp>
    </p:spTree>
    <p:extLst>
      <p:ext uri="{BB962C8B-B14F-4D97-AF65-F5344CB8AC3E}">
        <p14:creationId xmlns:p14="http://schemas.microsoft.com/office/powerpoint/2010/main" val="40191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2800" dirty="0">
                <a:latin typeface="Georgia" panose="02040502050405020303" pitchFamily="18" charset="0"/>
              </a:rPr>
              <a:t/>
            </a:r>
            <a:br>
              <a:rPr lang="nb-NO" sz="2800" dirty="0">
                <a:latin typeface="Georgia" panose="02040502050405020303" pitchFamily="18" charset="0"/>
              </a:rPr>
            </a:br>
            <a:r>
              <a:rPr lang="nb-NO" sz="2800" dirty="0" err="1">
                <a:latin typeface="Georgia" panose="02040502050405020303" pitchFamily="18" charset="0"/>
              </a:rPr>
              <a:t>Ein</a:t>
            </a:r>
            <a:r>
              <a:rPr lang="nb-NO" sz="2800" dirty="0">
                <a:latin typeface="Georgia" panose="02040502050405020303" pitchFamily="18" charset="0"/>
              </a:rPr>
              <a:t> lang prosess</a:t>
            </a:r>
            <a:br>
              <a:rPr lang="nb-NO" sz="2800" dirty="0">
                <a:latin typeface="Georgia" panose="02040502050405020303" pitchFamily="18" charset="0"/>
              </a:rPr>
            </a:br>
            <a:endParaRPr lang="nb-NO" sz="3200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2014   Innsamling / </a:t>
            </a:r>
            <a:r>
              <a:rPr lang="nb-NO" sz="2000" dirty="0" err="1">
                <a:solidFill>
                  <a:schemeClr val="tx2"/>
                </a:solidFill>
              </a:rPr>
              <a:t>gåver</a:t>
            </a:r>
            <a:r>
              <a:rPr lang="nb-NO" sz="2000" dirty="0">
                <a:solidFill>
                  <a:schemeClr val="tx2"/>
                </a:solidFill>
              </a:rPr>
              <a:t> i Stavanger RK, Gandsfjord </a:t>
            </a:r>
            <a:r>
              <a:rPr lang="nb-NO" sz="2000" dirty="0" err="1">
                <a:solidFill>
                  <a:schemeClr val="tx2"/>
                </a:solidFill>
              </a:rPr>
              <a:t>Rk</a:t>
            </a:r>
            <a:r>
              <a:rPr lang="nb-NO" sz="2000" dirty="0">
                <a:solidFill>
                  <a:schemeClr val="tx2"/>
                </a:solidFill>
              </a:rPr>
              <a:t>,     				</a:t>
            </a:r>
            <a:r>
              <a:rPr lang="nb-NO" sz="2000" dirty="0" err="1">
                <a:solidFill>
                  <a:schemeClr val="tx2"/>
                </a:solidFill>
              </a:rPr>
              <a:t>Øyane</a:t>
            </a:r>
            <a:r>
              <a:rPr lang="nb-NO" sz="2000" dirty="0">
                <a:solidFill>
                  <a:schemeClr val="tx2"/>
                </a:solidFill>
              </a:rPr>
              <a:t> RK m.fl. -&gt; </a:t>
            </a:r>
            <a:r>
              <a:rPr lang="nb-NO" sz="2000" dirty="0" smtClean="0">
                <a:solidFill>
                  <a:schemeClr val="tx2"/>
                </a:solidFill>
              </a:rPr>
              <a:t>24 </a:t>
            </a:r>
            <a:r>
              <a:rPr lang="nb-NO" sz="2000" dirty="0" err="1">
                <a:solidFill>
                  <a:schemeClr val="tx2"/>
                </a:solidFill>
              </a:rPr>
              <a:t>Rotaryklubbar</a:t>
            </a:r>
            <a:r>
              <a:rPr lang="nb-NO" sz="2000" dirty="0">
                <a:solidFill>
                  <a:schemeClr val="tx2"/>
                </a:solidFill>
              </a:rPr>
              <a:t> i D-2250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2014:  Distriktskonferansen D-2250, Bergen, inf. </a:t>
            </a:r>
            <a:r>
              <a:rPr lang="nb-NO" sz="2000" dirty="0" err="1">
                <a:solidFill>
                  <a:schemeClr val="tx2"/>
                </a:solidFill>
              </a:rPr>
              <a:t>frå</a:t>
            </a:r>
            <a:r>
              <a:rPr lang="nb-NO" sz="2000" dirty="0">
                <a:solidFill>
                  <a:schemeClr val="tx2"/>
                </a:solidFill>
              </a:rPr>
              <a:t> LGH: «10 000 			Happy </a:t>
            </a:r>
            <a:r>
              <a:rPr lang="nb-NO" sz="2000" dirty="0" err="1">
                <a:solidFill>
                  <a:schemeClr val="tx2"/>
                </a:solidFill>
              </a:rPr>
              <a:t>Birthdays</a:t>
            </a:r>
            <a:r>
              <a:rPr lang="nb-NO" sz="2000" dirty="0">
                <a:solidFill>
                  <a:schemeClr val="tx2"/>
                </a:solidFill>
              </a:rPr>
              <a:t>» – pilotprosjekt i Zambia og Malawi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2015:  April.  Kort innlegg (JB) på District Conference D-9210, 				Livingstone (Zambia).  «Host </a:t>
            </a:r>
            <a:r>
              <a:rPr lang="nb-NO" sz="2000" dirty="0" err="1">
                <a:solidFill>
                  <a:schemeClr val="tx2"/>
                </a:solidFill>
              </a:rPr>
              <a:t>clubs</a:t>
            </a:r>
            <a:r>
              <a:rPr lang="nb-NO" sz="2000" dirty="0">
                <a:solidFill>
                  <a:schemeClr val="tx2"/>
                </a:solidFill>
              </a:rPr>
              <a:t>» ?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2015:  September.  Kort innlegg (JB) på </a:t>
            </a:r>
            <a:r>
              <a:rPr lang="nb-NO" sz="2000" dirty="0" err="1">
                <a:solidFill>
                  <a:schemeClr val="tx2"/>
                </a:solidFill>
              </a:rPr>
              <a:t>Rotary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err="1">
                <a:solidFill>
                  <a:schemeClr val="tx2"/>
                </a:solidFill>
              </a:rPr>
              <a:t>Institute</a:t>
            </a:r>
            <a:r>
              <a:rPr lang="nb-NO" sz="2000" dirty="0">
                <a:solidFill>
                  <a:schemeClr val="tx2"/>
                </a:solidFill>
              </a:rPr>
              <a:t>, </a:t>
            </a:r>
            <a:r>
              <a:rPr lang="nb-NO" sz="2000" dirty="0" err="1">
                <a:solidFill>
                  <a:schemeClr val="tx2"/>
                </a:solidFill>
              </a:rPr>
              <a:t>zone</a:t>
            </a:r>
            <a:r>
              <a:rPr lang="nb-NO" sz="2000" dirty="0">
                <a:solidFill>
                  <a:schemeClr val="tx2"/>
                </a:solidFill>
              </a:rPr>
              <a:t> 20, 				Mombasa (Kenya).  «Host </a:t>
            </a:r>
            <a:r>
              <a:rPr lang="nb-NO" sz="2000" dirty="0" err="1">
                <a:solidFill>
                  <a:schemeClr val="tx2"/>
                </a:solidFill>
              </a:rPr>
              <a:t>clubs</a:t>
            </a:r>
            <a:r>
              <a:rPr lang="nb-NO" sz="2000" dirty="0">
                <a:solidFill>
                  <a:schemeClr val="tx2"/>
                </a:solidFill>
              </a:rPr>
              <a:t>» ?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2017:  Juli.  DG Christin Landmark -&gt; host </a:t>
            </a:r>
            <a:r>
              <a:rPr lang="nb-NO" sz="2000" dirty="0" err="1">
                <a:solidFill>
                  <a:schemeClr val="tx2"/>
                </a:solidFill>
              </a:rPr>
              <a:t>clubs</a:t>
            </a:r>
            <a:r>
              <a:rPr lang="nb-NO" sz="2000" dirty="0">
                <a:solidFill>
                  <a:schemeClr val="tx2"/>
                </a:solidFill>
              </a:rPr>
              <a:t> Lusaka &amp; Lilongwe 			Memorandum </a:t>
            </a:r>
            <a:r>
              <a:rPr lang="nb-NO" sz="2000" dirty="0" err="1">
                <a:solidFill>
                  <a:schemeClr val="tx2"/>
                </a:solidFill>
              </a:rPr>
              <a:t>of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err="1">
                <a:solidFill>
                  <a:schemeClr val="tx2"/>
                </a:solidFill>
              </a:rPr>
              <a:t>Understanding</a:t>
            </a:r>
            <a:r>
              <a:rPr lang="nb-NO" sz="2000" dirty="0">
                <a:solidFill>
                  <a:schemeClr val="tx2"/>
                </a:solidFill>
              </a:rPr>
              <a:t>.  Søknadsprosess.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2017 – 2018:  </a:t>
            </a:r>
            <a:r>
              <a:rPr lang="nb-NO" sz="2000" dirty="0" err="1">
                <a:solidFill>
                  <a:schemeClr val="tx2"/>
                </a:solidFill>
              </a:rPr>
              <a:t>Fleire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err="1">
                <a:solidFill>
                  <a:schemeClr val="tx2"/>
                </a:solidFill>
              </a:rPr>
              <a:t>prosjektleiarar</a:t>
            </a:r>
            <a:r>
              <a:rPr lang="nb-NO" sz="2000" dirty="0">
                <a:solidFill>
                  <a:schemeClr val="tx2"/>
                </a:solidFill>
              </a:rPr>
              <a:t> i D-2250.  Sjukdom / jobb.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2018:  Juli.  DG Arild Dale bad PDG Jostein By om å overta som 					prosjektkoordinator.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2018:  Juni / juli.  TRF </a:t>
            </a:r>
            <a:r>
              <a:rPr lang="nb-NO" sz="2000" dirty="0" err="1">
                <a:solidFill>
                  <a:schemeClr val="tx2"/>
                </a:solidFill>
              </a:rPr>
              <a:t>godkjende</a:t>
            </a:r>
            <a:r>
              <a:rPr lang="nb-NO" sz="2000" dirty="0">
                <a:solidFill>
                  <a:schemeClr val="tx2"/>
                </a:solidFill>
              </a:rPr>
              <a:t> søknadene = Global </a:t>
            </a:r>
            <a:r>
              <a:rPr lang="nb-NO" sz="2000" dirty="0" err="1">
                <a:solidFill>
                  <a:schemeClr val="tx2"/>
                </a:solidFill>
              </a:rPr>
              <a:t>Grants</a:t>
            </a:r>
            <a:r>
              <a:rPr lang="nb-NO" sz="2000" dirty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nb-NO" sz="2000" dirty="0">
                <a:solidFill>
                  <a:schemeClr val="tx2"/>
                </a:solidFill>
              </a:rPr>
              <a:t>2018:  Sep. / okt..  Oppstart Malawi + oppstart Zambia.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nb-NO" sz="20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nb-NO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7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Georgia" panose="02040502050405020303" pitchFamily="18" charset="0"/>
              </a:rPr>
              <a:t>Nye prosjekt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04567" y="1772816"/>
            <a:ext cx="8352928" cy="4968552"/>
          </a:xfrm>
        </p:spPr>
        <p:txBody>
          <a:bodyPr/>
          <a:lstStyle/>
          <a:p>
            <a:pPr marL="571500" indent="-457200">
              <a:spcAft>
                <a:spcPts val="800"/>
              </a:spcAft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D-2250 har framleis innsamla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midlar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på konto (NOK 200.000),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øyremerkt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til 10.000 Happy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Birthdays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by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Rotary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 Zambia og Malawi.</a:t>
            </a:r>
          </a:p>
          <a:p>
            <a:pPr marL="571500" indent="-457200">
              <a:spcAft>
                <a:spcPts val="800"/>
              </a:spcAft>
              <a:buFont typeface="Arial" charset="0"/>
              <a:buChar char="•"/>
            </a:pPr>
            <a:r>
              <a:rPr lang="nb-NO" sz="240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Intensjonsavtale </a:t>
            </a:r>
            <a:r>
              <a:rPr lang="nb-NO" sz="2400" smtClean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D-2250 / D-9210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, om to nye (parallelle) prosjekt i Zambia og Malawi, der D-9210 tek på seg å finne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viljug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og kvalifisert host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club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 kvart land.</a:t>
            </a:r>
          </a:p>
          <a:p>
            <a:pPr marL="571500" indent="-457200">
              <a:spcAft>
                <a:spcPts val="800"/>
              </a:spcAft>
              <a:buFont typeface="Arial" charset="0"/>
              <a:buChar char="•"/>
            </a:pP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Alle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partane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(inkl.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distriktsleiinga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i D-2250) er innstilte på å starte arbeidet med sikte på søknad om Global Grant i løpet av kort tid, med grunnlag i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tilgjengelege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midlar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og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erfaringane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dei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noverande</a:t>
            </a:r>
            <a:r>
              <a:rPr lang="nb-NO" sz="24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> to prosjekta.</a:t>
            </a:r>
          </a:p>
        </p:txBody>
      </p:sp>
    </p:spTree>
    <p:extLst>
      <p:ext uri="{BB962C8B-B14F-4D97-AF65-F5344CB8AC3E}">
        <p14:creationId xmlns:p14="http://schemas.microsoft.com/office/powerpoint/2010/main" val="370488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b="1" dirty="0">
                <a:latin typeface="Garamond" panose="02020404030301010803" pitchFamily="18" charset="0"/>
              </a:rPr>
              <a:t>10.000 Happy </a:t>
            </a:r>
            <a:r>
              <a:rPr lang="nb-NO" sz="2800" b="1" dirty="0" err="1">
                <a:latin typeface="Garamond" panose="02020404030301010803" pitchFamily="18" charset="0"/>
              </a:rPr>
              <a:t>Birthdays</a:t>
            </a:r>
            <a:r>
              <a:rPr lang="nb-NO" sz="2800" b="1" dirty="0">
                <a:latin typeface="Garamond" panose="02020404030301010803" pitchFamily="18" charset="0"/>
              </a:rPr>
              <a:t> by </a:t>
            </a:r>
            <a:r>
              <a:rPr lang="nb-NO" sz="2800" b="1" dirty="0" err="1">
                <a:latin typeface="Garamond" panose="02020404030301010803" pitchFamily="18" charset="0"/>
              </a:rPr>
              <a:t>Rotary</a:t>
            </a:r>
            <a:r>
              <a:rPr lang="nb-NO" sz="2800" b="1" dirty="0">
                <a:latin typeface="Garamond" panose="02020404030301010803" pitchFamily="18" charset="0"/>
              </a:rPr>
              <a:t> – Zambia og Malawi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31840" y="2780927"/>
            <a:ext cx="3024336" cy="1656185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tx2">
                    <a:lumMod val="50000"/>
                  </a:schemeClr>
                </a:solidFill>
              </a:rPr>
              <a:t>Takk for meg!</a:t>
            </a:r>
          </a:p>
          <a:p>
            <a:pPr marL="0" indent="0" algn="ctr">
              <a:buNone/>
            </a:pPr>
            <a:r>
              <a:rPr lang="nb-NO" sz="4800" b="1" dirty="0">
                <a:solidFill>
                  <a:srgbClr val="0070C0"/>
                </a:solidFill>
                <a:latin typeface="Brush Script MT" panose="03060802040406070304" pitchFamily="66" charset="0"/>
              </a:rPr>
              <a:t>Jostein By</a:t>
            </a:r>
          </a:p>
        </p:txBody>
      </p:sp>
    </p:spTree>
    <p:extLst>
      <p:ext uri="{BB962C8B-B14F-4D97-AF65-F5344CB8AC3E}">
        <p14:creationId xmlns:p14="http://schemas.microsoft.com/office/powerpoint/2010/main" val="36720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dirty="0">
                <a:latin typeface="Georgia" panose="02040502050405020303" pitchFamily="18" charset="0"/>
              </a:rPr>
              <a:t>Store prosjekt – individuelle med likt opplegg, 1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18112"/>
          </a:xfrm>
        </p:spPr>
        <p:txBody>
          <a:bodyPr/>
          <a:lstStyle/>
          <a:p>
            <a:pPr marL="0" indent="0">
              <a:buNone/>
            </a:pPr>
            <a:r>
              <a:rPr lang="nb-NO" sz="3200" b="1" dirty="0">
                <a:solidFill>
                  <a:schemeClr val="tx2"/>
                </a:solidFill>
                <a:latin typeface="Garamond" panose="02020404030301010803" pitchFamily="18" charset="0"/>
              </a:rPr>
              <a:t>Malawi: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Gjennomføring:	Association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of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Malawian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Midwives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 (AMAMI)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Host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club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:		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Bwaila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 – Lilongwe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Rotary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 Club</a:t>
            </a:r>
          </a:p>
          <a:p>
            <a:pPr>
              <a:buFont typeface="Arial" charset="0"/>
              <a:buChar char="•"/>
            </a:pP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Målsetjing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:		Opplæring av ca. 1.000 jordmødre og andre 						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fødselshjelparar</a:t>
            </a:r>
            <a:endParaRPr lang="nb-NO"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Organisering:	Training sessions med 1 trener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pr.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6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jordmødre               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					på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sjukehus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og </a:t>
            </a:r>
            <a:r>
              <a:rPr lang="nb-NO" sz="24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jordmorskular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i 5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distrikt (fylke).</a:t>
            </a:r>
            <a:endParaRPr lang="nb-NO"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					Gjennomføring i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fire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modular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Gjennomføringsperiode: 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hausten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 2018 –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hausten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 2019.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Budsjett:		ca. USD 110.000 (= ca. NOK 880.000).</a:t>
            </a:r>
          </a:p>
        </p:txBody>
      </p:sp>
    </p:spTree>
    <p:extLst>
      <p:ext uri="{BB962C8B-B14F-4D97-AF65-F5344CB8AC3E}">
        <p14:creationId xmlns:p14="http://schemas.microsoft.com/office/powerpoint/2010/main" val="27312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dirty="0">
                <a:solidFill>
                  <a:prstClr val="white"/>
                </a:solidFill>
                <a:latin typeface="Georgia" panose="02040502050405020303" pitchFamily="18" charset="0"/>
              </a:rPr>
              <a:t>Store prosjekt – individuelle med likt opplegg, 2</a:t>
            </a:r>
            <a:endParaRPr lang="nb-NO" sz="3200" dirty="0">
              <a:latin typeface="Georgia" panose="020405020504050203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b-NO" sz="3200" b="1" dirty="0">
                <a:solidFill>
                  <a:srgbClr val="00246C"/>
                </a:solidFill>
                <a:latin typeface="Garamond" panose="02020404030301010803" pitchFamily="18" charset="0"/>
              </a:rPr>
              <a:t>Zambia:</a:t>
            </a: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Gjennomføring: Midwives Association </a:t>
            </a: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of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 Zambia (MAZ)</a:t>
            </a: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Host </a:t>
            </a: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club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:		Lusaka Central </a:t>
            </a: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Rotary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 Club</a:t>
            </a:r>
          </a:p>
          <a:p>
            <a:pPr lvl="0">
              <a:buFont typeface="Arial" charset="0"/>
              <a:buChar char="•"/>
            </a:pP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Målsetjing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:		Opplæring </a:t>
            </a:r>
            <a:r>
              <a:rPr lang="nb-NO" sz="2400" dirty="0" smtClean="0">
                <a:solidFill>
                  <a:srgbClr val="00246C"/>
                </a:solidFill>
                <a:latin typeface="Garamond" panose="02020404030301010803" pitchFamily="18" charset="0"/>
              </a:rPr>
              <a:t>(training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) av ca. 1.000 									jordmødre og andre </a:t>
            </a: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fødselshjelparar</a:t>
            </a:r>
            <a:endParaRPr lang="nb-NO" sz="2400" dirty="0">
              <a:solidFill>
                <a:srgbClr val="00246C"/>
              </a:solidFill>
              <a:latin typeface="Garamond" panose="02020404030301010803" pitchFamily="18" charset="0"/>
            </a:endParaRP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Organisering:	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Training sessions med 1 </a:t>
            </a:r>
            <a:r>
              <a:rPr lang="nb-NO" sz="24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trenar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pr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6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jordmødre               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					på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sjukehus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og </a:t>
            </a:r>
            <a:r>
              <a:rPr lang="nb-NO" sz="2400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jordmorskular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i 5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distrikt (fylke).</a:t>
            </a:r>
            <a:endParaRPr lang="nb-NO" sz="2400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					Gjennomføring i </a:t>
            </a:r>
            <a:r>
              <a:rPr lang="nb-NO" sz="24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fire </a:t>
            </a:r>
            <a:r>
              <a:rPr lang="nb-NO" sz="2400" dirty="0" err="1">
                <a:solidFill>
                  <a:schemeClr val="tx2"/>
                </a:solidFill>
                <a:latin typeface="Garamond" panose="02020404030301010803" pitchFamily="18" charset="0"/>
              </a:rPr>
              <a:t>modular</a:t>
            </a:r>
            <a:r>
              <a:rPr lang="nb-NO" sz="2400" dirty="0">
                <a:solidFill>
                  <a:schemeClr val="tx2"/>
                </a:solidFill>
                <a:latin typeface="Garamond" panose="02020404030301010803" pitchFamily="18" charset="0"/>
              </a:rPr>
              <a:t>.</a:t>
            </a: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Gjennomføringsperiode:  </a:t>
            </a: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Hausten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 2018 – </a:t>
            </a: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hausten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 2019.</a:t>
            </a:r>
          </a:p>
          <a:p>
            <a:pPr lvl="0"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Budsjett:		ca. USD 110.000 (= ca. NOK 880.000).</a:t>
            </a:r>
          </a:p>
        </p:txBody>
      </p:sp>
      <p:sp>
        <p:nvSpPr>
          <p:cNvPr id="4" name="Rektangel 3"/>
          <p:cNvSpPr/>
          <p:nvPr/>
        </p:nvSpPr>
        <p:spPr>
          <a:xfrm>
            <a:off x="3108298" y="3152001"/>
            <a:ext cx="29274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000" dirty="0">
                <a:solidFill>
                  <a:prstClr val="white"/>
                </a:solidFill>
                <a:latin typeface="Georgia" panose="02040502050405020303" pitchFamily="18" charset="0"/>
                <a:ea typeface="+mj-ea"/>
              </a:rPr>
              <a:t>Store prosjekt, 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38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err="1">
                <a:latin typeface="Garamond" panose="02020404030301010803" pitchFamily="18" charset="0"/>
              </a:rPr>
              <a:t>Samarbeidspartar</a:t>
            </a:r>
            <a:endParaRPr lang="nb-NO" sz="3200" dirty="0">
              <a:latin typeface="Garamond" panose="02020404030301010803" pitchFamily="18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484784"/>
            <a:ext cx="8363272" cy="4680520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Begge land</a:t>
            </a:r>
          </a:p>
          <a:p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International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Confederation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of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Midwives (ICM)</a:t>
            </a:r>
          </a:p>
          <a:p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Laerdal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Global Health, Stavanger</a:t>
            </a:r>
          </a:p>
          <a:p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Rotary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D-2250</a:t>
            </a:r>
          </a:p>
          <a:p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Observatør: 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Rotary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D-9210</a:t>
            </a:r>
          </a:p>
          <a:p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Kontakt med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Ministry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of</a:t>
            </a:r>
            <a:r>
              <a:rPr lang="nb-NO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Health</a:t>
            </a:r>
            <a:endParaRPr lang="nb-NO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Georgia" panose="02040502050405020303" pitchFamily="18" charset="0"/>
              </a:rPr>
              <a:t> Finansiering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nb-NO" sz="2800" b="1" dirty="0">
                <a:solidFill>
                  <a:srgbClr val="00246C"/>
                </a:solidFill>
                <a:latin typeface="Garamond" panose="02020404030301010803" pitchFamily="18" charset="0"/>
              </a:rPr>
              <a:t>									Malawi:			Zambia:</a:t>
            </a:r>
          </a:p>
          <a:p>
            <a:pPr marL="0" indent="0">
              <a:buNone/>
            </a:pPr>
            <a:endParaRPr lang="nb-NO" sz="2800" b="1" dirty="0">
              <a:solidFill>
                <a:srgbClr val="00246C"/>
              </a:solidFill>
              <a:latin typeface="Garamond" panose="02020404030301010803" pitchFamily="18" charset="0"/>
            </a:endParaRP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24 </a:t>
            </a: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Rotaryklubbar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 i D-2250		USD  27.524		USD  27.524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D-2250							USD    4.731		USD    4.731</a:t>
            </a:r>
          </a:p>
          <a:p>
            <a:pPr>
              <a:buFont typeface="Arial" charset="0"/>
              <a:buChar char="•"/>
            </a:pPr>
            <a:r>
              <a:rPr lang="nb-NO" sz="2400" dirty="0" err="1">
                <a:solidFill>
                  <a:srgbClr val="00246C"/>
                </a:solidFill>
                <a:latin typeface="Garamond" panose="02020404030301010803" pitchFamily="18" charset="0"/>
              </a:rPr>
              <a:t>Laerdal</a:t>
            </a: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 Global Health			USD  32.224		USD  32.224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D-2250 District Design. Fund	USD    8.067		USD    5.592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TRF Global Grant				USD  40.315		USD  37.842</a:t>
            </a:r>
          </a:p>
          <a:p>
            <a:pPr>
              <a:buFont typeface="Arial" charset="0"/>
              <a:buChar char="•"/>
            </a:pPr>
            <a:r>
              <a:rPr lang="nb-NO" sz="2400" dirty="0">
                <a:solidFill>
                  <a:srgbClr val="00246C"/>
                </a:solidFill>
                <a:latin typeface="Garamond" panose="02020404030301010803" pitchFamily="18" charset="0"/>
              </a:rPr>
              <a:t>Lusaka Central RC									USD       100</a:t>
            </a:r>
          </a:p>
          <a:p>
            <a:pPr marL="0" indent="0">
              <a:buNone/>
            </a:pPr>
            <a:endParaRPr lang="nb-NO" sz="2400" dirty="0">
              <a:solidFill>
                <a:srgbClr val="00246C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rgbClr val="00246C"/>
                </a:solidFill>
                <a:latin typeface="Garamond" panose="02020404030301010803" pitchFamily="18" charset="0"/>
              </a:rPr>
              <a:t>Sum								USD 112.881		USD 108.033</a:t>
            </a:r>
          </a:p>
          <a:p>
            <a:pPr marL="0" indent="0">
              <a:buNone/>
            </a:pPr>
            <a:endParaRPr lang="nb-NO" sz="2400" dirty="0">
              <a:solidFill>
                <a:srgbClr val="00246C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nb-NO" sz="1500" dirty="0">
              <a:solidFill>
                <a:srgbClr val="002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b="1" dirty="0">
                <a:latin typeface="Garamond" panose="02020404030301010803" pitchFamily="18" charset="0"/>
              </a:rPr>
              <a:t>Oppfølging </a:t>
            </a:r>
            <a:r>
              <a:rPr lang="nb-NO" sz="3200" b="1" dirty="0" err="1">
                <a:latin typeface="Garamond" panose="02020404030301010803" pitchFamily="18" charset="0"/>
              </a:rPr>
              <a:t>frå</a:t>
            </a:r>
            <a:r>
              <a:rPr lang="nb-NO" sz="3200" b="1" dirty="0">
                <a:latin typeface="Garamond" panose="02020404030301010803" pitchFamily="18" charset="0"/>
              </a:rPr>
              <a:t> prosjektkoordinator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53650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Februar 2019:	Reise til Zambia og Malawi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-  Møte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jordmororganisasjonane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, host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clubs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og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distriktsleiing</a:t>
            </a:r>
            <a:endParaRPr lang="nb-NO" sz="24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- 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Courtesy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visits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til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Ministry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of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Health i begge landa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-  Møte på den norske ambassaden (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Zambia+Malawi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), Lilongwe.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-  Besøk til training sessions (kurs) i begge landa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-  Utdeling av kursbevis på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eitt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kurs i Malawi</a:t>
            </a:r>
          </a:p>
          <a:p>
            <a:pPr marL="0" indent="0">
              <a:buNone/>
            </a:pP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	-  Deltaking på ordinært Rotaryklubbmøte i begge host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clubs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		   (pluss DG sin klubb i Malawi)</a:t>
            </a:r>
          </a:p>
          <a:p>
            <a:pPr>
              <a:buFont typeface="Arial" charset="0"/>
              <a:buChar char="•"/>
            </a:pP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April 2019:	Deltaking på District Conference </a:t>
            </a:r>
            <a:r>
              <a:rPr lang="nb-NO" sz="24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(etter invitasjon </a:t>
            </a:r>
            <a:r>
              <a:rPr lang="nb-NO" sz="2400" dirty="0" err="1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frå</a:t>
            </a:r>
            <a:r>
              <a:rPr lang="nb-NO" sz="24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DG D-9210)</a:t>
            </a:r>
            <a:r>
              <a:rPr lang="nb-NO" sz="2400" b="1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smtClean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i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Mangochi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(Malawi), innlegg om 10.000 Happy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Birthdays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by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Rotary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saman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med AMAMI-presidenten.</a:t>
            </a:r>
          </a:p>
          <a:p>
            <a:pPr>
              <a:buFont typeface="Arial" charset="0"/>
              <a:buChar char="•"/>
            </a:pPr>
            <a:r>
              <a:rPr lang="nb-NO" sz="24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September 2019:  Til Zambia </a:t>
            </a:r>
            <a:r>
              <a:rPr lang="nb-NO" sz="2400" dirty="0" err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saman</a:t>
            </a:r>
            <a:r>
              <a:rPr lang="nb-NO" sz="2400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med LGH </a:t>
            </a:r>
          </a:p>
          <a:p>
            <a:pPr>
              <a:buFont typeface="Arial" charset="0"/>
              <a:buChar char="•"/>
            </a:pPr>
            <a:endParaRPr lang="nb-NO" sz="2400" dirty="0">
              <a:solidFill>
                <a:schemeClr val="bg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3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457200"/>
            <a:ext cx="9036496" cy="533400"/>
          </a:xfrm>
        </p:spPr>
        <p:txBody>
          <a:bodyPr/>
          <a:lstStyle/>
          <a:p>
            <a:r>
              <a:rPr lang="nb-NO" sz="2400" b="1" dirty="0" smtClean="0">
                <a:latin typeface="Garamond" panose="02020404030301010803" pitchFamily="18" charset="0"/>
              </a:rPr>
              <a:t>       Grundig kursgjennomgang i </a:t>
            </a:r>
            <a:r>
              <a:rPr lang="nb-NO" sz="2400" b="1" dirty="0" err="1" smtClean="0">
                <a:latin typeface="Garamond" panose="02020404030301010803" pitchFamily="18" charset="0"/>
              </a:rPr>
              <a:t>Kabwe</a:t>
            </a:r>
            <a:r>
              <a:rPr lang="nb-NO" sz="2400" b="1" dirty="0" smtClean="0">
                <a:latin typeface="Garamond" panose="02020404030301010803" pitchFamily="18" charset="0"/>
              </a:rPr>
              <a:t> (Zambia), feb. 2019</a:t>
            </a:r>
            <a:endParaRPr lang="nb-NO" sz="2400" b="1" dirty="0">
              <a:latin typeface="Garamond" panose="02020404030301010803" pitchFamily="18" charset="0"/>
            </a:endParaRPr>
          </a:p>
        </p:txBody>
      </p:sp>
      <p:pic>
        <p:nvPicPr>
          <p:cNvPr id="4" name="Plassholder for innhold 3" descr="C:\Users\Acer\Documents\Foto\2019-Afrika\Afrika.feb-mars.a\179___02\IMG_726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40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>
                <a:latin typeface="Garamond" panose="02020404030301010803" pitchFamily="18" charset="0"/>
              </a:rPr>
              <a:t>Gruppebilde, kurs i </a:t>
            </a:r>
            <a:r>
              <a:rPr lang="nb-NO" sz="2400" b="1" dirty="0" err="1" smtClean="0">
                <a:latin typeface="Garamond" panose="02020404030301010803" pitchFamily="18" charset="0"/>
              </a:rPr>
              <a:t>Kabwe</a:t>
            </a:r>
            <a:r>
              <a:rPr lang="nb-NO" sz="2400" b="1" dirty="0" smtClean="0">
                <a:latin typeface="Garamond" panose="02020404030301010803" pitchFamily="18" charset="0"/>
              </a:rPr>
              <a:t> (Zambia), feb. </a:t>
            </a:r>
            <a:r>
              <a:rPr lang="nb-NO" sz="2400" b="1" dirty="0">
                <a:latin typeface="Garamond" panose="02020404030301010803" pitchFamily="18" charset="0"/>
              </a:rPr>
              <a:t>2019</a:t>
            </a:r>
          </a:p>
        </p:txBody>
      </p:sp>
      <p:pic>
        <p:nvPicPr>
          <p:cNvPr id="4" name="Plassholder for innhold 3" descr="C:\Users\Acer\Documents\Foto\2019-Afrika\Afrika.feb-mars.a\179___02\IMG_728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219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067370"/>
      </p:ext>
    </p:extLst>
  </p:cSld>
  <p:clrMapOvr>
    <a:masterClrMapping/>
  </p:clrMapOvr>
</p:sld>
</file>

<file path=ppt/theme/theme1.xml><?xml version="1.0" encoding="utf-8"?>
<a:theme xmlns:a="http://schemas.openxmlformats.org/drawingml/2006/main" name="Rotary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3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2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Tema1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1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BCF9C1BA1DF3468EE7865486D2339D" ma:contentTypeVersion="11" ma:contentTypeDescription="Create a new document." ma:contentTypeScope="" ma:versionID="df87cb476a70b56e785a262073055c84">
  <xsd:schema xmlns:xsd="http://www.w3.org/2001/XMLSchema" xmlns:xs="http://www.w3.org/2001/XMLSchema" xmlns:p="http://schemas.microsoft.com/office/2006/metadata/properties" xmlns:ns3="c80448bd-cbab-4409-85b1-f3154039bc67" xmlns:ns4="b6642f63-7df6-48ce-87f2-70daeaa3644f" targetNamespace="http://schemas.microsoft.com/office/2006/metadata/properties" ma:root="true" ma:fieldsID="0653922ae48d07afebedaa5f20bef649" ns3:_="" ns4:_="">
    <xsd:import namespace="c80448bd-cbab-4409-85b1-f3154039bc67"/>
    <xsd:import namespace="b6642f63-7df6-48ce-87f2-70daeaa364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0448bd-cbab-4409-85b1-f3154039bc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42f63-7df6-48ce-87f2-70daeaa36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BAD338-52D2-440C-B414-3B778429A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0448bd-cbab-4409-85b1-f3154039bc67"/>
    <ds:schemaRef ds:uri="b6642f63-7df6-48ce-87f2-70daeaa36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07CD6D-4C1B-43E6-BC24-31F0C8A7E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5366A-A0A5-4A6D-960C-1BE37AC9AC3A}">
  <ds:schemaRefs>
    <ds:schemaRef ds:uri="http://schemas.microsoft.com/office/2006/documentManagement/types"/>
    <ds:schemaRef ds:uri="c80448bd-cbab-4409-85b1-f3154039bc67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6642f63-7df6-48ce-87f2-70daeaa3644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Rotary</Template>
  <TotalTime>10983</TotalTime>
  <Words>585</Words>
  <Application>Microsoft Office PowerPoint</Application>
  <PresentationFormat>Skjermfremvisning (4:3)</PresentationFormat>
  <Paragraphs>111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Rotary</vt:lpstr>
      <vt:lpstr>Tema3</vt:lpstr>
      <vt:lpstr>2_Custom Design</vt:lpstr>
      <vt:lpstr>Tema2</vt:lpstr>
      <vt:lpstr>Slate_NoMoE</vt:lpstr>
      <vt:lpstr>Rotary new_white</vt:lpstr>
      <vt:lpstr>1_Rotary new_white</vt:lpstr>
      <vt:lpstr>1_Tema1</vt:lpstr>
      <vt:lpstr>Tema1</vt:lpstr>
      <vt:lpstr>Custom Design</vt:lpstr>
      <vt:lpstr>Rotary Distrikt 2250 Distriktskonferansen 2019 05.10.19  </vt:lpstr>
      <vt:lpstr> Ein lang prosess </vt:lpstr>
      <vt:lpstr>Store prosjekt – individuelle med likt opplegg, 1</vt:lpstr>
      <vt:lpstr>Store prosjekt – individuelle med likt opplegg, 2</vt:lpstr>
      <vt:lpstr>Samarbeidspartar</vt:lpstr>
      <vt:lpstr> Finansiering</vt:lpstr>
      <vt:lpstr>Oppfølging frå prosjektkoordinator</vt:lpstr>
      <vt:lpstr>       Grundig kursgjennomgang i Kabwe (Zambia), feb. 2019</vt:lpstr>
      <vt:lpstr>Gruppebilde, kurs i Kabwe (Zambia), feb. 2019</vt:lpstr>
      <vt:lpstr>Utdeling av klubbflagg, her i Lusaka Central RC, Zambia</vt:lpstr>
      <vt:lpstr>AMAMI står sterkt i Malawi</vt:lpstr>
      <vt:lpstr>Training session i Malawi, feb. 2019</vt:lpstr>
      <vt:lpstr>Utdeling av kursbesvis i Malawi, ved D-2250, Bwaila-Lilongwe RC og AMAMI</vt:lpstr>
      <vt:lpstr>Gruppebilde i Malawi efter training, feb. 2019</vt:lpstr>
      <vt:lpstr>Det norske flagget på veg inn til District Conference, D-9210, Mangochi, Malawi</vt:lpstr>
      <vt:lpstr>Full sal ved opninga av District Conference – Malawi , apr. 2019</vt:lpstr>
      <vt:lpstr>Intrykk/samarbeidsutfordringar</vt:lpstr>
      <vt:lpstr>Cybercrime Zambia, juni – september 2019</vt:lpstr>
      <vt:lpstr>Cybercrime Zambia - konklusjon</vt:lpstr>
      <vt:lpstr>Nye prosjekt</vt:lpstr>
      <vt:lpstr>10.000 Happy Birthdays by Rotary – Zambia og Malawi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Norfo</dc:title>
  <dc:creator>Admin</dc:creator>
  <cp:lastModifiedBy>Acer</cp:lastModifiedBy>
  <cp:revision>133</cp:revision>
  <dcterms:created xsi:type="dcterms:W3CDTF">2015-10-14T09:42:47Z</dcterms:created>
  <dcterms:modified xsi:type="dcterms:W3CDTF">2019-10-04T17:19:28Z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0x01010081BCF9C1BA1DF3468EE7865486D2339D</vt:lpwstr>
  </property>
</Properties>
</file>