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76" r:id="rId3"/>
    <p:sldId id="277" r:id="rId4"/>
    <p:sldId id="284" r:id="rId5"/>
    <p:sldId id="282" r:id="rId6"/>
    <p:sldId id="283" r:id="rId7"/>
    <p:sldId id="257" r:id="rId8"/>
    <p:sldId id="266" r:id="rId9"/>
    <p:sldId id="262" r:id="rId10"/>
    <p:sldId id="264" r:id="rId11"/>
    <p:sldId id="271" r:id="rId12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eif Harald Kvaale" initials="LHK" lastIdx="1" clrIdx="0">
    <p:extLst>
      <p:ext uri="{19B8F6BF-5375-455C-9EA6-DF929625EA0E}">
        <p15:presenceInfo xmlns:p15="http://schemas.microsoft.com/office/powerpoint/2012/main" userId="c99886a4308bcda0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- uthev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87" autoAdjust="0"/>
    <p:restoredTop sz="87070" autoAdjust="0"/>
  </p:normalViewPr>
  <p:slideViewPr>
    <p:cSldViewPr>
      <p:cViewPr varScale="1">
        <p:scale>
          <a:sx n="103" d="100"/>
          <a:sy n="103" d="100"/>
        </p:scale>
        <p:origin x="138" y="222"/>
      </p:cViewPr>
      <p:guideLst/>
    </p:cSldViewPr>
  </p:slideViewPr>
  <p:outlineViewPr>
    <p:cViewPr>
      <p:scale>
        <a:sx n="33" d="100"/>
        <a:sy n="33" d="100"/>
      </p:scale>
      <p:origin x="0" y="-14490"/>
    </p:cViewPr>
  </p:outlineViewPr>
  <p:notesTextViewPr>
    <p:cViewPr>
      <p:scale>
        <a:sx n="3" d="2"/>
        <a:sy n="3" d="2"/>
      </p:scale>
      <p:origin x="0" y="0"/>
    </p:cViewPr>
  </p:notesTextViewPr>
  <p:notesViewPr>
    <p:cSldViewPr>
      <p:cViewPr varScale="1">
        <p:scale>
          <a:sx n="86" d="100"/>
          <a:sy n="86" d="100"/>
        </p:scale>
        <p:origin x="3864" y="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810E93-2525-47D1-B577-512CCD4F6A46}" type="datetimeFigureOut">
              <a:rPr lang="nb-NO" smtClean="0"/>
              <a:t>02.10.2019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7EC8E8-DC1E-48CF-9E15-20FDDBE966B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44557093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F6FAC3-1E4C-4F5D-AEA8-01A8B65F6EA8}" type="datetimeFigureOut">
              <a:rPr lang="nb-NO" smtClean="0"/>
              <a:t>02.10.2019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CE6D2F-1189-4027-8FB5-CE411D8AD4F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5396352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CE6D2F-1189-4027-8FB5-CE411D8AD4F8}" type="slidenum">
              <a:rPr lang="nb-NO" smtClean="0"/>
              <a:t>1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8026014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CE6D2F-1189-4027-8FB5-CE411D8AD4F8}" type="slidenum">
              <a:rPr lang="nb-NO" smtClean="0"/>
              <a:t>2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932103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CE6D2F-1189-4027-8FB5-CE411D8AD4F8}" type="slidenum">
              <a:rPr lang="nb-NO" smtClean="0"/>
              <a:t>3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62839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CE6D2F-1189-4027-8FB5-CE411D8AD4F8}" type="slidenum">
              <a:rPr lang="nb-NO" smtClean="0"/>
              <a:t>5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81642729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CE6D2F-1189-4027-8FB5-CE411D8AD4F8}" type="slidenum">
              <a:rPr lang="nb-NO" smtClean="0"/>
              <a:t>7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91771181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CE6D2F-1189-4027-8FB5-CE411D8AD4F8}" type="slidenum">
              <a:rPr lang="nb-NO" smtClean="0"/>
              <a:t>8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5962418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CE6D2F-1189-4027-8FB5-CE411D8AD4F8}" type="slidenum">
              <a:rPr lang="nb-NO" smtClean="0"/>
              <a:t>9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25022509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CE6D2F-1189-4027-8FB5-CE411D8AD4F8}" type="slidenum">
              <a:rPr lang="nb-NO" smtClean="0"/>
              <a:t>10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59100171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CE6D2F-1189-4027-8FB5-CE411D8AD4F8}" type="slidenum">
              <a:rPr lang="nb-NO" smtClean="0"/>
              <a:t>11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552177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 smtClean="0"/>
              <a:t>Klikk for å redigere undertittelstil i malen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7F76D-C4AA-41D7-8A82-D4CF9D8D630A}" type="datetimeFigureOut">
              <a:rPr lang="nb-NO" smtClean="0"/>
              <a:t>02.10.2019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230AA-532C-4D3A-95B4-740E5D1D03B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8490100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7F76D-C4AA-41D7-8A82-D4CF9D8D630A}" type="datetimeFigureOut">
              <a:rPr lang="nb-NO" smtClean="0"/>
              <a:t>02.10.2019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230AA-532C-4D3A-95B4-740E5D1D03B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2608702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7F76D-C4AA-41D7-8A82-D4CF9D8D630A}" type="datetimeFigureOut">
              <a:rPr lang="nb-NO" smtClean="0"/>
              <a:t>02.10.2019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230AA-532C-4D3A-95B4-740E5D1D03B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8335805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7F76D-C4AA-41D7-8A82-D4CF9D8D630A}" type="datetimeFigureOut">
              <a:rPr lang="nb-NO" smtClean="0"/>
              <a:t>02.10.2019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230AA-532C-4D3A-95B4-740E5D1D03B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8324179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7F76D-C4AA-41D7-8A82-D4CF9D8D630A}" type="datetimeFigureOut">
              <a:rPr lang="nb-NO" smtClean="0"/>
              <a:t>02.10.2019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230AA-532C-4D3A-95B4-740E5D1D03B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1857438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7F76D-C4AA-41D7-8A82-D4CF9D8D630A}" type="datetimeFigureOut">
              <a:rPr lang="nb-NO" smtClean="0"/>
              <a:t>02.10.2019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230AA-532C-4D3A-95B4-740E5D1D03B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8220099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7F76D-C4AA-41D7-8A82-D4CF9D8D630A}" type="datetimeFigureOut">
              <a:rPr lang="nb-NO" smtClean="0"/>
              <a:t>02.10.2019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230AA-532C-4D3A-95B4-740E5D1D03B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3282975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7F76D-C4AA-41D7-8A82-D4CF9D8D630A}" type="datetimeFigureOut">
              <a:rPr lang="nb-NO" smtClean="0"/>
              <a:t>02.10.2019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230AA-532C-4D3A-95B4-740E5D1D03B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1517477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7F76D-C4AA-41D7-8A82-D4CF9D8D630A}" type="datetimeFigureOut">
              <a:rPr lang="nb-NO" smtClean="0"/>
              <a:t>02.10.2019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230AA-532C-4D3A-95B4-740E5D1D03B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0441401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7F76D-C4AA-41D7-8A82-D4CF9D8D630A}" type="datetimeFigureOut">
              <a:rPr lang="nb-NO" smtClean="0"/>
              <a:t>02.10.2019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230AA-532C-4D3A-95B4-740E5D1D03B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7640870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7F76D-C4AA-41D7-8A82-D4CF9D8D630A}" type="datetimeFigureOut">
              <a:rPr lang="nb-NO" smtClean="0"/>
              <a:t>02.10.2019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230AA-532C-4D3A-95B4-740E5D1D03B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6384866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C7F76D-C4AA-41D7-8A82-D4CF9D8D630A}" type="datetimeFigureOut">
              <a:rPr lang="nb-NO" smtClean="0"/>
              <a:t>02.10.2019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E230AA-532C-4D3A-95B4-740E5D1D03B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507550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1219200" y="1143000"/>
            <a:ext cx="9144000" cy="848587"/>
          </a:xfrm>
        </p:spPr>
        <p:txBody>
          <a:bodyPr>
            <a:normAutofit/>
          </a:bodyPr>
          <a:lstStyle/>
          <a:p>
            <a:r>
              <a:rPr lang="nb-NO" sz="3600" b="1" dirty="0" smtClean="0"/>
              <a:t>MEDLEMSKAPSUTVIKLING</a:t>
            </a:r>
            <a:endParaRPr lang="nb-NO" sz="3600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447800" y="2438400"/>
            <a:ext cx="9144000" cy="3657599"/>
          </a:xfrm>
        </p:spPr>
        <p:txBody>
          <a:bodyPr>
            <a:normAutofit fontScale="85000" lnSpcReduction="10000"/>
          </a:bodyPr>
          <a:lstStyle/>
          <a:p>
            <a:endParaRPr lang="nb-NO" b="1" dirty="0" smtClean="0"/>
          </a:p>
          <a:p>
            <a:r>
              <a:rPr lang="nb-NO" b="1" dirty="0" smtClean="0"/>
              <a:t>ÅRETS TEMA</a:t>
            </a:r>
            <a:r>
              <a:rPr lang="nb-NO" b="1" i="1" dirty="0" smtClean="0"/>
              <a:t>: </a:t>
            </a:r>
            <a:r>
              <a:rPr lang="nb-NO" b="1" i="1" dirty="0" smtClean="0">
                <a:solidFill>
                  <a:srgbClr val="FF0000"/>
                </a:solidFill>
              </a:rPr>
              <a:t>ROTARY BIND VERDEN SAMAN</a:t>
            </a:r>
          </a:p>
          <a:p>
            <a:endParaRPr lang="nb-NO" b="1" i="1" dirty="0" smtClean="0">
              <a:solidFill>
                <a:srgbClr val="FF0000"/>
              </a:solidFill>
            </a:endParaRPr>
          </a:p>
          <a:p>
            <a:r>
              <a:rPr lang="nn-NO" b="1" dirty="0" smtClean="0"/>
              <a:t>DVS:	Ha fokus på </a:t>
            </a:r>
            <a:r>
              <a:rPr lang="nn-NO" b="1" dirty="0" err="1"/>
              <a:t>R</a:t>
            </a:r>
            <a:r>
              <a:rPr lang="nn-NO" b="1" dirty="0" err="1" smtClean="0"/>
              <a:t>otary</a:t>
            </a:r>
            <a:r>
              <a:rPr lang="nn-NO" b="1" dirty="0" smtClean="0"/>
              <a:t> som nettverksformidlar</a:t>
            </a:r>
          </a:p>
          <a:p>
            <a:endParaRPr lang="nn-NO" b="1" dirty="0"/>
          </a:p>
          <a:p>
            <a:r>
              <a:rPr lang="nn-NO" b="1" dirty="0" err="1" smtClean="0"/>
              <a:t>Hovedmål</a:t>
            </a:r>
            <a:r>
              <a:rPr lang="nn-NO" b="1" dirty="0" smtClean="0"/>
              <a:t>: Byggje ut dette nettverket ved å invitere fleire til å bli ein del av det </a:t>
            </a:r>
          </a:p>
          <a:p>
            <a:r>
              <a:rPr lang="nn-NO" b="1" dirty="0" err="1" smtClean="0"/>
              <a:t>Dvs</a:t>
            </a:r>
            <a:r>
              <a:rPr lang="nn-NO" b="1" dirty="0" smtClean="0"/>
              <a:t>:  Rekruttere nye </a:t>
            </a:r>
            <a:r>
              <a:rPr lang="nn-NO" b="1" dirty="0" err="1" smtClean="0"/>
              <a:t>medlemme</a:t>
            </a:r>
            <a:r>
              <a:rPr lang="nn-NO" b="1" dirty="0" smtClean="0"/>
              <a:t> til klubben/</a:t>
            </a:r>
          </a:p>
          <a:p>
            <a:r>
              <a:rPr lang="nn-NO" b="1" dirty="0" smtClean="0"/>
              <a:t>Etablere nye klubbar</a:t>
            </a:r>
            <a:endParaRPr lang="nb-NO" b="1" dirty="0" smtClean="0"/>
          </a:p>
          <a:p>
            <a:endParaRPr lang="nb-NO" b="1" dirty="0" smtClean="0"/>
          </a:p>
          <a:p>
            <a:pPr algn="l"/>
            <a:r>
              <a:rPr lang="nb-NO" sz="2000" dirty="0" smtClean="0"/>
              <a:t>	</a:t>
            </a:r>
            <a:r>
              <a:rPr lang="nb-NO" sz="2000" dirty="0" smtClean="0"/>
              <a:t>	</a:t>
            </a:r>
            <a:endParaRPr lang="nb-NO" sz="2000" dirty="0" smtClean="0"/>
          </a:p>
        </p:txBody>
      </p:sp>
      <p:pic>
        <p:nvPicPr>
          <p:cNvPr id="6" name="Bilde 5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10600" y="330877"/>
            <a:ext cx="3063875" cy="10941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6828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 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839337" y="2296069"/>
            <a:ext cx="10515600" cy="4351338"/>
          </a:xfrm>
        </p:spPr>
        <p:txBody>
          <a:bodyPr>
            <a:normAutofit/>
          </a:bodyPr>
          <a:lstStyle/>
          <a:p>
            <a:pPr lvl="2"/>
            <a:endParaRPr lang="nb-NO" sz="2400" dirty="0"/>
          </a:p>
          <a:p>
            <a:pPr marL="457200" lvl="1" indent="0" algn="ctr">
              <a:buNone/>
            </a:pPr>
            <a:r>
              <a:rPr lang="nn-NO" dirty="0" smtClean="0"/>
              <a:t>NB!  «GLØYMDE» POTENSIELLE MEDLEMMER</a:t>
            </a:r>
            <a:r>
              <a:rPr lang="nn-NO" dirty="0" smtClean="0"/>
              <a:t>?</a:t>
            </a:r>
          </a:p>
          <a:p>
            <a:pPr marL="457200" lvl="1" indent="0" algn="ctr">
              <a:buNone/>
            </a:pPr>
            <a:r>
              <a:rPr lang="nn-NO" dirty="0" smtClean="0">
                <a:solidFill>
                  <a:srgbClr val="C00000"/>
                </a:solidFill>
              </a:rPr>
              <a:t> ALUMNI </a:t>
            </a:r>
            <a:r>
              <a:rPr lang="nn-NO" dirty="0" smtClean="0"/>
              <a:t>(=deltakarar i ulike </a:t>
            </a:r>
            <a:r>
              <a:rPr lang="nn-NO" dirty="0" err="1" smtClean="0"/>
              <a:t>rotaryprogram</a:t>
            </a:r>
            <a:r>
              <a:rPr lang="nn-NO" dirty="0" smtClean="0"/>
              <a:t>)</a:t>
            </a:r>
            <a:endParaRPr lang="nn-NO" dirty="0">
              <a:solidFill>
                <a:srgbClr val="C00000"/>
              </a:solidFill>
            </a:endParaRPr>
          </a:p>
          <a:p>
            <a:pPr marL="457200" lvl="1" indent="0">
              <a:buNone/>
            </a:pPr>
            <a:r>
              <a:rPr lang="nn-NO" sz="1600" i="1" dirty="0" smtClean="0">
                <a:solidFill>
                  <a:srgbClr val="0070C0"/>
                </a:solidFill>
              </a:rPr>
              <a:t>(My </a:t>
            </a:r>
            <a:r>
              <a:rPr lang="nn-NO" sz="1600" i="1" dirty="0" err="1" smtClean="0">
                <a:solidFill>
                  <a:srgbClr val="0070C0"/>
                </a:solidFill>
              </a:rPr>
              <a:t>rotary</a:t>
            </a:r>
            <a:r>
              <a:rPr lang="nn-NO" sz="1600" i="1" dirty="0" smtClean="0">
                <a:solidFill>
                  <a:srgbClr val="0070C0"/>
                </a:solidFill>
              </a:rPr>
              <a:t>/</a:t>
            </a:r>
            <a:r>
              <a:rPr lang="nn-NO" sz="1600" i="1" dirty="0" err="1" smtClean="0">
                <a:solidFill>
                  <a:srgbClr val="0070C0"/>
                </a:solidFill>
              </a:rPr>
              <a:t>Manage</a:t>
            </a:r>
            <a:r>
              <a:rPr lang="nn-NO" sz="1600" i="1" dirty="0" smtClean="0">
                <a:solidFill>
                  <a:srgbClr val="0070C0"/>
                </a:solidFill>
              </a:rPr>
              <a:t>/Club and </a:t>
            </a:r>
            <a:r>
              <a:rPr lang="nn-NO" sz="1600" i="1" dirty="0" err="1" smtClean="0">
                <a:solidFill>
                  <a:srgbClr val="0070C0"/>
                </a:solidFill>
              </a:rPr>
              <a:t>district</a:t>
            </a:r>
            <a:r>
              <a:rPr lang="nn-NO" sz="1600" i="1" dirty="0" smtClean="0">
                <a:solidFill>
                  <a:srgbClr val="0070C0"/>
                </a:solidFill>
              </a:rPr>
              <a:t> </a:t>
            </a:r>
            <a:r>
              <a:rPr lang="nn-NO" sz="1600" i="1" dirty="0" err="1" smtClean="0">
                <a:solidFill>
                  <a:srgbClr val="0070C0"/>
                </a:solidFill>
              </a:rPr>
              <a:t>administration</a:t>
            </a:r>
            <a:r>
              <a:rPr lang="nn-NO" sz="1600" i="1" dirty="0" smtClean="0">
                <a:solidFill>
                  <a:srgbClr val="0070C0"/>
                </a:solidFill>
              </a:rPr>
              <a:t>/</a:t>
            </a:r>
            <a:r>
              <a:rPr lang="nn-NO" sz="1600" i="1" dirty="0" err="1" smtClean="0">
                <a:solidFill>
                  <a:srgbClr val="0070C0"/>
                </a:solidFill>
              </a:rPr>
              <a:t>Reports</a:t>
            </a:r>
            <a:r>
              <a:rPr lang="nn-NO" sz="1600" i="1" dirty="0" smtClean="0">
                <a:solidFill>
                  <a:srgbClr val="0070C0"/>
                </a:solidFill>
              </a:rPr>
              <a:t>/District </a:t>
            </a:r>
            <a:r>
              <a:rPr lang="nn-NO" sz="1600" i="1" dirty="0" err="1" smtClean="0">
                <a:solidFill>
                  <a:srgbClr val="0070C0"/>
                </a:solidFill>
              </a:rPr>
              <a:t>reports</a:t>
            </a:r>
            <a:r>
              <a:rPr lang="nn-NO" sz="1600" i="1" dirty="0" smtClean="0">
                <a:solidFill>
                  <a:srgbClr val="0070C0"/>
                </a:solidFill>
              </a:rPr>
              <a:t>/</a:t>
            </a:r>
            <a:r>
              <a:rPr lang="nn-NO" sz="1600" i="1" dirty="0" err="1" smtClean="0">
                <a:solidFill>
                  <a:srgbClr val="0070C0"/>
                </a:solidFill>
              </a:rPr>
              <a:t>Alumni</a:t>
            </a:r>
            <a:r>
              <a:rPr lang="nn-NO" sz="1600" i="1" dirty="0" smtClean="0">
                <a:solidFill>
                  <a:srgbClr val="0070C0"/>
                </a:solidFill>
              </a:rPr>
              <a:t>/Program </a:t>
            </a:r>
            <a:r>
              <a:rPr lang="nn-NO" sz="1600" i="1" dirty="0" err="1" smtClean="0">
                <a:solidFill>
                  <a:srgbClr val="0070C0"/>
                </a:solidFill>
              </a:rPr>
              <a:t>participants&amp;Alumni</a:t>
            </a:r>
            <a:r>
              <a:rPr lang="nn-NO" sz="1600" i="1" dirty="0" smtClean="0">
                <a:solidFill>
                  <a:srgbClr val="0070C0"/>
                </a:solidFill>
              </a:rPr>
              <a:t>)</a:t>
            </a:r>
          </a:p>
          <a:p>
            <a:pPr marL="457200" lvl="1" indent="0">
              <a:buNone/>
            </a:pPr>
            <a:endParaRPr lang="nn-NO" sz="1600" i="1" dirty="0">
              <a:solidFill>
                <a:srgbClr val="0070C0"/>
              </a:solidFill>
            </a:endParaRPr>
          </a:p>
          <a:p>
            <a:pPr lvl="2"/>
            <a:r>
              <a:rPr lang="nn-NO" dirty="0" smtClean="0"/>
              <a:t>215 PERSONAR I VÅRT DISTRIKT HAR </a:t>
            </a:r>
            <a:r>
              <a:rPr lang="nn-NO" dirty="0" smtClean="0"/>
              <a:t>DELTEKE I </a:t>
            </a:r>
            <a:r>
              <a:rPr lang="nn-NO" dirty="0" smtClean="0"/>
              <a:t>ROTARYPROGRAM (Pr. 01.07.19)</a:t>
            </a:r>
            <a:endParaRPr lang="nn-NO" dirty="0" smtClean="0"/>
          </a:p>
          <a:p>
            <a:pPr marL="914400" lvl="2" indent="0">
              <a:buNone/>
            </a:pPr>
            <a:r>
              <a:rPr lang="nn-NO" dirty="0"/>
              <a:t>	</a:t>
            </a:r>
            <a:r>
              <a:rPr lang="nn-NO" dirty="0" smtClean="0"/>
              <a:t>(= PERSONAR SPONSA AV KLUBBANE VÅRE)</a:t>
            </a:r>
          </a:p>
          <a:p>
            <a:pPr lvl="2"/>
            <a:r>
              <a:rPr lang="nn-NO" dirty="0" smtClean="0"/>
              <a:t>18</a:t>
            </a:r>
            <a:r>
              <a:rPr lang="nn-NO" dirty="0" smtClean="0"/>
              <a:t> </a:t>
            </a:r>
            <a:r>
              <a:rPr lang="nn-NO" dirty="0" smtClean="0"/>
              <a:t>AV DESSE ER I DAG ROTARIANARAR</a:t>
            </a:r>
          </a:p>
          <a:p>
            <a:pPr lvl="2"/>
            <a:r>
              <a:rPr lang="nn-NO" dirty="0" smtClean="0"/>
              <a:t>197 </a:t>
            </a:r>
            <a:r>
              <a:rPr lang="nn-NO" dirty="0" smtClean="0"/>
              <a:t>BUR I VÅRT DISTRIKT – MEN ER IKKJE I KLUBBANE VÅRE – KVFOR?</a:t>
            </a:r>
          </a:p>
          <a:p>
            <a:pPr lvl="2"/>
            <a:endParaRPr lang="nn-NO" dirty="0"/>
          </a:p>
          <a:p>
            <a:pPr lvl="1"/>
            <a:endParaRPr lang="nb-NO" dirty="0" smtClean="0"/>
          </a:p>
          <a:p>
            <a:pPr marL="457200" lvl="1" indent="0">
              <a:buNone/>
            </a:pPr>
            <a:endParaRPr lang="nb-NO" dirty="0"/>
          </a:p>
        </p:txBody>
      </p:sp>
      <p:sp>
        <p:nvSpPr>
          <p:cNvPr id="6" name="Tittel 1"/>
          <p:cNvSpPr txBox="1">
            <a:spLocks/>
          </p:cNvSpPr>
          <p:nvPr/>
        </p:nvSpPr>
        <p:spPr>
          <a:xfrm>
            <a:off x="990600" y="228600"/>
            <a:ext cx="9753600" cy="17494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nb-NO" dirty="0" smtClean="0"/>
              <a:t>		</a:t>
            </a:r>
            <a:r>
              <a:rPr lang="nb-NO" sz="4000" b="1" dirty="0"/>
              <a:t>		</a:t>
            </a:r>
            <a:br>
              <a:rPr lang="nb-NO" sz="4000" b="1" dirty="0"/>
            </a:br>
            <a:r>
              <a:rPr lang="nb-NO" sz="4000" b="1" dirty="0"/>
              <a:t>		</a:t>
            </a:r>
            <a:br>
              <a:rPr lang="nb-NO" sz="4000" b="1" dirty="0"/>
            </a:br>
            <a:r>
              <a:rPr lang="nb-NO" sz="3600" dirty="0"/>
              <a:t>MEDLEMSKAPSUTVIKLING</a:t>
            </a:r>
          </a:p>
        </p:txBody>
      </p:sp>
      <p:pic>
        <p:nvPicPr>
          <p:cNvPr id="8" name="Bilde 7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10600" y="330877"/>
            <a:ext cx="3063875" cy="10941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634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906000" cy="1692275"/>
          </a:xfrm>
        </p:spPr>
        <p:txBody>
          <a:bodyPr/>
          <a:lstStyle/>
          <a:p>
            <a:pPr algn="ctr"/>
            <a:r>
              <a:rPr lang="nb-NO" b="1" dirty="0"/>
              <a:t>				</a:t>
            </a:r>
            <a:br>
              <a:rPr lang="nb-NO" b="1" dirty="0"/>
            </a:br>
            <a:r>
              <a:rPr lang="nb-NO" sz="3600" b="1" dirty="0"/>
              <a:t>MEDLEMSKAPSUTVIKLING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endParaRPr lang="nb-NO" dirty="0" smtClean="0"/>
          </a:p>
          <a:p>
            <a:pPr marL="0" indent="0">
              <a:buNone/>
            </a:pPr>
            <a:r>
              <a:rPr lang="nb-NO" dirty="0" smtClean="0"/>
              <a:t>	</a:t>
            </a:r>
          </a:p>
          <a:p>
            <a:pPr marL="0" indent="0">
              <a:buNone/>
            </a:pPr>
            <a:r>
              <a:rPr lang="nb-NO" sz="3600" dirty="0" smtClean="0">
                <a:solidFill>
                  <a:srgbClr val="C00000"/>
                </a:solidFill>
              </a:rPr>
              <a:t>SPESIELL UTFORDRING</a:t>
            </a:r>
            <a:r>
              <a:rPr lang="nb-NO" sz="3600" dirty="0" smtClean="0"/>
              <a:t>:</a:t>
            </a:r>
          </a:p>
          <a:p>
            <a:pPr lvl="2"/>
            <a:r>
              <a:rPr lang="nn-NO" sz="3600" dirty="0" smtClean="0"/>
              <a:t>Engasjere RYLA-deltakarane </a:t>
            </a:r>
            <a:r>
              <a:rPr lang="nn-NO" sz="3600" dirty="0"/>
              <a:t>i </a:t>
            </a:r>
            <a:r>
              <a:rPr lang="nn-NO" sz="3600" dirty="0" err="1" smtClean="0"/>
              <a:t>Rotaractklubb</a:t>
            </a:r>
            <a:r>
              <a:rPr lang="nn-NO" sz="3600" dirty="0" smtClean="0"/>
              <a:t>/-ar</a:t>
            </a:r>
            <a:endParaRPr lang="nn-NO" sz="3600" dirty="0"/>
          </a:p>
          <a:p>
            <a:pPr marL="1371600" lvl="3" indent="0">
              <a:buNone/>
            </a:pPr>
            <a:r>
              <a:rPr lang="nn-NO" sz="3300" dirty="0" smtClean="0"/>
              <a:t>(</a:t>
            </a:r>
            <a:r>
              <a:rPr lang="nn-NO" sz="3300" dirty="0" err="1" smtClean="0"/>
              <a:t>Rotaract</a:t>
            </a:r>
            <a:r>
              <a:rPr lang="nn-NO" sz="3300" dirty="0" smtClean="0"/>
              <a:t> </a:t>
            </a:r>
            <a:r>
              <a:rPr lang="nn-NO" sz="3300" dirty="0"/>
              <a:t>–for unge mellom 18 og 30 </a:t>
            </a:r>
            <a:r>
              <a:rPr lang="nn-NO" sz="3300" dirty="0" smtClean="0"/>
              <a:t>år)</a:t>
            </a:r>
            <a:endParaRPr lang="nb-NO" sz="3300" dirty="0"/>
          </a:p>
          <a:p>
            <a:pPr marL="0" indent="0">
              <a:buNone/>
            </a:pPr>
            <a:endParaRPr lang="nb-NO" sz="3600" dirty="0" smtClean="0"/>
          </a:p>
          <a:p>
            <a:pPr lvl="2"/>
            <a:r>
              <a:rPr lang="nb-NO" sz="3600" dirty="0" smtClean="0"/>
              <a:t>Klubbar med </a:t>
            </a:r>
            <a:r>
              <a:rPr lang="nb-NO" sz="3600" dirty="0" err="1" smtClean="0"/>
              <a:t>vidaregåande</a:t>
            </a:r>
            <a:r>
              <a:rPr lang="nb-NO" sz="3600" dirty="0" smtClean="0"/>
              <a:t> </a:t>
            </a:r>
            <a:r>
              <a:rPr lang="nb-NO" sz="3600" dirty="0" err="1" smtClean="0"/>
              <a:t>skular</a:t>
            </a:r>
            <a:r>
              <a:rPr lang="nb-NO" sz="3600" dirty="0" smtClean="0"/>
              <a:t> i sitt område:</a:t>
            </a:r>
          </a:p>
          <a:p>
            <a:pPr lvl="3"/>
            <a:r>
              <a:rPr lang="nb-NO" sz="2800" dirty="0" smtClean="0"/>
              <a:t>Prøv å organiser </a:t>
            </a:r>
            <a:r>
              <a:rPr lang="nb-NO" sz="2800" dirty="0" err="1" smtClean="0"/>
              <a:t>I</a:t>
            </a:r>
            <a:r>
              <a:rPr lang="nb-NO" sz="2800" dirty="0" err="1" smtClean="0"/>
              <a:t>nteract</a:t>
            </a:r>
            <a:r>
              <a:rPr lang="nb-NO" sz="2800" dirty="0"/>
              <a:t>-</a:t>
            </a:r>
            <a:r>
              <a:rPr lang="nb-NO" sz="2800" dirty="0" smtClean="0"/>
              <a:t>Økoklubbar (14-18 år) med miljø som hovedfokus.</a:t>
            </a:r>
            <a:r>
              <a:rPr lang="nb-NO" sz="2800" dirty="0"/>
              <a:t>	</a:t>
            </a:r>
            <a:endParaRPr lang="nb-NO" sz="2800" dirty="0" smtClean="0"/>
          </a:p>
          <a:p>
            <a:pPr marL="0" indent="0">
              <a:buNone/>
            </a:pPr>
            <a:endParaRPr lang="nb-NO" dirty="0"/>
          </a:p>
          <a:p>
            <a:pPr marL="0" indent="0">
              <a:buNone/>
            </a:pPr>
            <a:r>
              <a:rPr lang="nb-NO" sz="3600" dirty="0" smtClean="0"/>
              <a:t>LUKKE </a:t>
            </a:r>
            <a:r>
              <a:rPr lang="nb-NO" sz="3600" dirty="0" smtClean="0"/>
              <a:t>TIL MED MEDLEMSKAPSARBEIDET !</a:t>
            </a:r>
            <a:endParaRPr lang="nb-NO" sz="3600" dirty="0"/>
          </a:p>
        </p:txBody>
      </p:sp>
      <p:pic>
        <p:nvPicPr>
          <p:cNvPr id="6" name="Bilde 5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10600" y="330877"/>
            <a:ext cx="3063875" cy="10941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6529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8200" y="304801"/>
            <a:ext cx="9982200" cy="1676400"/>
          </a:xfrm>
        </p:spPr>
        <p:txBody>
          <a:bodyPr>
            <a:normAutofit fontScale="90000"/>
          </a:bodyPr>
          <a:lstStyle/>
          <a:p>
            <a:pPr algn="ctr"/>
            <a:r>
              <a:rPr lang="nb-NO" b="1" dirty="0" smtClean="0"/>
              <a:t>		</a:t>
            </a:r>
            <a:r>
              <a:rPr lang="nb-NO" b="1" dirty="0"/>
              <a:t>		</a:t>
            </a:r>
            <a:br>
              <a:rPr lang="nb-NO" b="1" dirty="0"/>
            </a:br>
            <a:r>
              <a:rPr lang="nb-NO" b="1" dirty="0" smtClean="0"/>
              <a:t/>
            </a:r>
            <a:br>
              <a:rPr lang="nb-NO" b="1" dirty="0" smtClean="0"/>
            </a:br>
            <a:r>
              <a:rPr lang="nb-NO" sz="4000" dirty="0" smtClean="0"/>
              <a:t>MEDLEMSKAPSUTVIKLING</a:t>
            </a:r>
            <a:r>
              <a:rPr lang="nb-NO" sz="4000" dirty="0"/>
              <a:t/>
            </a:r>
            <a:br>
              <a:rPr lang="nb-NO" sz="4000" dirty="0"/>
            </a:br>
            <a:endParaRPr lang="nb-NO" sz="4000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838200" y="1825625"/>
            <a:ext cx="10287000" cy="4351338"/>
          </a:xfrm>
        </p:spPr>
        <p:txBody>
          <a:bodyPr>
            <a:normAutofit lnSpcReduction="10000"/>
          </a:bodyPr>
          <a:lstStyle/>
          <a:p>
            <a:endParaRPr lang="nb-NO" dirty="0" smtClean="0"/>
          </a:p>
          <a:p>
            <a:pPr marL="0" indent="0" algn="ctr">
              <a:buNone/>
            </a:pPr>
            <a:r>
              <a:rPr lang="nb-NO" dirty="0" smtClean="0"/>
              <a:t>	</a:t>
            </a:r>
            <a:r>
              <a:rPr lang="nb-NO" dirty="0" smtClean="0"/>
              <a:t>VANLEGE UTSAGN:</a:t>
            </a:r>
          </a:p>
          <a:p>
            <a:pPr marL="0" indent="0" algn="ctr">
              <a:buNone/>
            </a:pPr>
            <a:r>
              <a:rPr lang="nn-NO" dirty="0" smtClean="0"/>
              <a:t>Lokalsamfunnet seier:  </a:t>
            </a:r>
            <a:r>
              <a:rPr lang="nn-NO" i="1" dirty="0" smtClean="0">
                <a:solidFill>
                  <a:srgbClr val="0070C0"/>
                </a:solidFill>
              </a:rPr>
              <a:t>Kva er </a:t>
            </a:r>
            <a:r>
              <a:rPr lang="nn-NO" i="1" dirty="0" err="1" smtClean="0">
                <a:solidFill>
                  <a:srgbClr val="0070C0"/>
                </a:solidFill>
              </a:rPr>
              <a:t>egentleg</a:t>
            </a:r>
            <a:r>
              <a:rPr lang="nn-NO" i="1" dirty="0" smtClean="0">
                <a:solidFill>
                  <a:srgbClr val="0070C0"/>
                </a:solidFill>
              </a:rPr>
              <a:t> </a:t>
            </a:r>
            <a:r>
              <a:rPr lang="nn-NO" i="1" dirty="0" err="1" smtClean="0">
                <a:solidFill>
                  <a:srgbClr val="0070C0"/>
                </a:solidFill>
              </a:rPr>
              <a:t>Rotary</a:t>
            </a:r>
            <a:r>
              <a:rPr lang="nn-NO" i="1" dirty="0" smtClean="0">
                <a:solidFill>
                  <a:srgbClr val="0070C0"/>
                </a:solidFill>
              </a:rPr>
              <a:t>??</a:t>
            </a:r>
            <a:endParaRPr lang="nb-NO" i="1" dirty="0" smtClean="0">
              <a:solidFill>
                <a:srgbClr val="0070C0"/>
              </a:solidFill>
            </a:endParaRPr>
          </a:p>
          <a:p>
            <a:pPr marL="457200" lvl="1" indent="0">
              <a:buNone/>
            </a:pPr>
            <a:endParaRPr lang="nb-NO" dirty="0" smtClean="0"/>
          </a:p>
          <a:p>
            <a:pPr marL="457200" lvl="1" indent="0">
              <a:buNone/>
            </a:pPr>
            <a:r>
              <a:rPr lang="nn-NO" dirty="0" smtClean="0"/>
              <a:t>Klubbane seier: </a:t>
            </a:r>
            <a:r>
              <a:rPr lang="nn-NO" i="1" dirty="0" smtClean="0">
                <a:solidFill>
                  <a:srgbClr val="0070C0"/>
                </a:solidFill>
              </a:rPr>
              <a:t>Vi får ikkje dei unge som medlemmer fordi dei har det så travelt med familie, jobb osv. osv. </a:t>
            </a:r>
            <a:r>
              <a:rPr lang="nn-NO" i="1" dirty="0" err="1" smtClean="0">
                <a:solidFill>
                  <a:srgbClr val="0070C0"/>
                </a:solidFill>
              </a:rPr>
              <a:t>osv</a:t>
            </a:r>
            <a:endParaRPr lang="nn-NO" i="1" dirty="0" smtClean="0">
              <a:solidFill>
                <a:srgbClr val="0070C0"/>
              </a:solidFill>
            </a:endParaRPr>
          </a:p>
          <a:p>
            <a:pPr marL="457200" lvl="1" indent="0">
              <a:buNone/>
            </a:pPr>
            <a:endParaRPr lang="nn-NO" dirty="0"/>
          </a:p>
          <a:p>
            <a:pPr marL="457200" lvl="1" indent="0">
              <a:buNone/>
            </a:pPr>
            <a:r>
              <a:rPr lang="nn-NO" dirty="0" err="1" smtClean="0"/>
              <a:t>Rotaractmedlemmer</a:t>
            </a:r>
            <a:r>
              <a:rPr lang="nn-NO" dirty="0" smtClean="0"/>
              <a:t> (Rotarianarar18-30 år)seier: </a:t>
            </a:r>
            <a:r>
              <a:rPr lang="nn-NO" i="1" dirty="0" smtClean="0">
                <a:solidFill>
                  <a:srgbClr val="0070C0"/>
                </a:solidFill>
              </a:rPr>
              <a:t>De anar ikkje kva gullgruve  av eit nettverk Rotaryklubben er for unge leiarar. Det er nettopp slikt unge leiarar søkjer i dag.</a:t>
            </a:r>
          </a:p>
          <a:p>
            <a:pPr marL="457200" lvl="1" indent="0" algn="ctr">
              <a:buNone/>
            </a:pPr>
            <a:r>
              <a:rPr lang="nn-NO" b="1" i="1" dirty="0" smtClean="0">
                <a:solidFill>
                  <a:srgbClr val="C00000"/>
                </a:solidFill>
              </a:rPr>
              <a:t>KVA GJER VI MED DETTE?</a:t>
            </a:r>
            <a:endParaRPr lang="nb-NO" b="1" i="1" dirty="0">
              <a:solidFill>
                <a:srgbClr val="C00000"/>
              </a:solidFill>
            </a:endParaRPr>
          </a:p>
          <a:p>
            <a:pPr lvl="2"/>
            <a:endParaRPr lang="nb-NO" dirty="0"/>
          </a:p>
          <a:p>
            <a:pPr lvl="3"/>
            <a:endParaRPr lang="nb-NO" dirty="0"/>
          </a:p>
        </p:txBody>
      </p:sp>
      <p:pic>
        <p:nvPicPr>
          <p:cNvPr id="6" name="Bilde 5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10600" y="330877"/>
            <a:ext cx="3063875" cy="10941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5201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795900" cy="1539875"/>
          </a:xfrm>
        </p:spPr>
        <p:txBody>
          <a:bodyPr>
            <a:normAutofit/>
          </a:bodyPr>
          <a:lstStyle/>
          <a:p>
            <a:pPr algn="ctr"/>
            <a:r>
              <a:rPr lang="nb-NO" b="1" dirty="0" smtClean="0"/>
              <a:t>		</a:t>
            </a:r>
            <a:r>
              <a:rPr lang="nb-NO" b="1" dirty="0"/>
              <a:t>		</a:t>
            </a:r>
            <a:br>
              <a:rPr lang="nb-NO" b="1" dirty="0"/>
            </a:br>
            <a:r>
              <a:rPr lang="nb-NO" sz="3600" dirty="0"/>
              <a:t>MEDLEMSKAPSUTVIKLING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990600" y="1905000"/>
            <a:ext cx="10515600" cy="4351338"/>
          </a:xfrm>
        </p:spPr>
        <p:txBody>
          <a:bodyPr>
            <a:normAutofit fontScale="92500" lnSpcReduction="20000"/>
          </a:bodyPr>
          <a:lstStyle/>
          <a:p>
            <a:endParaRPr lang="nb-NO" dirty="0" smtClean="0"/>
          </a:p>
          <a:p>
            <a:pPr marL="0" indent="0" algn="ctr">
              <a:buNone/>
            </a:pPr>
            <a:r>
              <a:rPr lang="nb-NO" b="1" dirty="0" smtClean="0"/>
              <a:t>KVA KAN DISTRIKTET GJERE?</a:t>
            </a:r>
          </a:p>
          <a:p>
            <a:pPr marL="0" indent="0" algn="ctr">
              <a:buNone/>
            </a:pPr>
            <a:endParaRPr lang="nn-NO" dirty="0"/>
          </a:p>
          <a:p>
            <a:pPr lvl="2"/>
            <a:r>
              <a:rPr lang="nn-NO" sz="2800" dirty="0" smtClean="0"/>
              <a:t>Utarbeide og </a:t>
            </a:r>
            <a:r>
              <a:rPr lang="nn-NO" sz="2800" dirty="0" smtClean="0"/>
              <a:t>aktualisere Distriktets WEB-sider</a:t>
            </a:r>
          </a:p>
          <a:p>
            <a:pPr lvl="2"/>
            <a:r>
              <a:rPr lang="nn-NO" sz="2800" dirty="0" smtClean="0"/>
              <a:t>Vere aktiv på sosiale media med å </a:t>
            </a:r>
            <a:r>
              <a:rPr lang="nn-NO" sz="2800" dirty="0" err="1" smtClean="0"/>
              <a:t>markedsføre</a:t>
            </a:r>
            <a:r>
              <a:rPr lang="nn-NO" sz="2800" dirty="0" smtClean="0"/>
              <a:t> ROTARY</a:t>
            </a:r>
          </a:p>
          <a:p>
            <a:pPr lvl="2"/>
            <a:r>
              <a:rPr lang="nn-NO" sz="2800" dirty="0" err="1" smtClean="0"/>
              <a:t>Bistå</a:t>
            </a:r>
            <a:r>
              <a:rPr lang="nn-NO" sz="2800" dirty="0" smtClean="0"/>
              <a:t> klubbane med å organisere fellesarrangement</a:t>
            </a:r>
          </a:p>
          <a:p>
            <a:pPr lvl="2"/>
            <a:r>
              <a:rPr lang="nn-NO" sz="2800" dirty="0" smtClean="0"/>
              <a:t>Gje direktehjelp til enkeltklubbar via </a:t>
            </a:r>
          </a:p>
          <a:p>
            <a:pPr marL="914400" lvl="2" indent="0" algn="ctr">
              <a:buNone/>
            </a:pPr>
            <a:r>
              <a:rPr lang="nn-NO" sz="2800" dirty="0" smtClean="0"/>
              <a:t>MEDLEMSKAPSKOMITEEN</a:t>
            </a:r>
          </a:p>
          <a:p>
            <a:pPr marL="914400" lvl="2" indent="0" algn="ctr">
              <a:buNone/>
            </a:pPr>
            <a:endParaRPr lang="nn-NO" sz="2800" dirty="0"/>
          </a:p>
          <a:p>
            <a:pPr algn="ctr"/>
            <a:endParaRPr lang="nb-NO" sz="1900" dirty="0" smtClean="0"/>
          </a:p>
          <a:p>
            <a:pPr marL="457200" lvl="1" indent="0">
              <a:buNone/>
            </a:pPr>
            <a:endParaRPr lang="nn-NO" sz="1900" dirty="0" smtClean="0"/>
          </a:p>
          <a:p>
            <a:pPr marL="0" indent="0">
              <a:buNone/>
            </a:pPr>
            <a:r>
              <a:rPr lang="nb-NO" sz="1900" dirty="0"/>
              <a:t>	</a:t>
            </a:r>
          </a:p>
        </p:txBody>
      </p:sp>
      <p:pic>
        <p:nvPicPr>
          <p:cNvPr id="7" name="Bilde 6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10600" y="330877"/>
            <a:ext cx="3063875" cy="10941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958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nb-NO" b="1" dirty="0"/>
              <a:t>				</a:t>
            </a:r>
            <a:br>
              <a:rPr lang="nb-NO" b="1" dirty="0"/>
            </a:br>
            <a:r>
              <a:rPr lang="nb-NO" b="1" dirty="0"/>
              <a:t/>
            </a:r>
            <a:br>
              <a:rPr lang="nb-NO" b="1" dirty="0"/>
            </a:br>
            <a:r>
              <a:rPr lang="nb-NO" sz="4000" dirty="0"/>
              <a:t>MEDLEMSKAPSUTVIKLING</a:t>
            </a:r>
            <a:br>
              <a:rPr lang="nb-NO" sz="4000" dirty="0"/>
            </a:br>
            <a:endParaRPr lang="nb-NO" sz="4000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nn-NO" dirty="0" smtClean="0"/>
              <a:t>MEDLEMSKAPSKOMITEEN 2019-20:</a:t>
            </a:r>
          </a:p>
          <a:p>
            <a:pPr marL="457200" lvl="1" indent="0">
              <a:buNone/>
            </a:pPr>
            <a:endParaRPr lang="nn-NO" dirty="0" smtClean="0"/>
          </a:p>
          <a:p>
            <a:pPr marL="457200" lvl="1" indent="0">
              <a:buNone/>
            </a:pPr>
            <a:r>
              <a:rPr lang="nn-NO" dirty="0" err="1" smtClean="0"/>
              <a:t>Navn</a:t>
            </a:r>
            <a:r>
              <a:rPr lang="nn-NO" dirty="0" smtClean="0"/>
              <a:t>:			Klubb:		Område:</a:t>
            </a:r>
            <a:endParaRPr lang="nn-NO" dirty="0"/>
          </a:p>
          <a:p>
            <a:pPr marL="457200" lvl="1" indent="0">
              <a:buNone/>
            </a:pPr>
            <a:endParaRPr lang="nn-NO" sz="2200" dirty="0" smtClean="0"/>
          </a:p>
          <a:p>
            <a:pPr marL="457200" lvl="1" indent="0">
              <a:buNone/>
            </a:pPr>
            <a:r>
              <a:rPr lang="nn-NO" sz="2200" dirty="0" smtClean="0"/>
              <a:t>Leif Harald Kvaale (leiar)	Arna  RK	D-2250</a:t>
            </a:r>
          </a:p>
          <a:p>
            <a:pPr marL="457200" lvl="1" indent="0">
              <a:buNone/>
            </a:pPr>
            <a:r>
              <a:rPr lang="nn-NO" sz="2200" dirty="0" smtClean="0"/>
              <a:t>Bjørn Arild Samuelsen	Øyane		AG1+2	Stavanger/Jæren</a:t>
            </a:r>
          </a:p>
          <a:p>
            <a:pPr marL="457200" lvl="1" indent="0">
              <a:buNone/>
            </a:pPr>
            <a:r>
              <a:rPr lang="nn-NO" sz="2200" dirty="0" smtClean="0"/>
              <a:t>Tove Lise Johannessen	Karmøy Vest	AG3	Haugalandet</a:t>
            </a:r>
          </a:p>
          <a:p>
            <a:pPr marL="457200" lvl="1" indent="0">
              <a:buNone/>
            </a:pPr>
            <a:r>
              <a:rPr lang="nn-NO" sz="2200" dirty="0" smtClean="0"/>
              <a:t>Lene Jakobsen		Arna		AG4	Hordaland utanom Bergen</a:t>
            </a:r>
          </a:p>
          <a:p>
            <a:pPr marL="457200" lvl="1" indent="0">
              <a:buNone/>
            </a:pPr>
            <a:r>
              <a:rPr lang="nn-NO" sz="2200" dirty="0" err="1" smtClean="0"/>
              <a:t>Khiem</a:t>
            </a:r>
            <a:r>
              <a:rPr lang="nn-NO" sz="2200" dirty="0" smtClean="0"/>
              <a:t> </a:t>
            </a:r>
            <a:r>
              <a:rPr lang="nn-NO" sz="2200" dirty="0" err="1" smtClean="0"/>
              <a:t>Trand</a:t>
            </a:r>
            <a:r>
              <a:rPr lang="nn-NO" sz="2200" dirty="0" smtClean="0"/>
              <a:t>		</a:t>
            </a:r>
            <a:r>
              <a:rPr lang="nn-NO" sz="2200" dirty="0" err="1" smtClean="0"/>
              <a:t>Torgalmenning</a:t>
            </a:r>
            <a:r>
              <a:rPr lang="nn-NO" sz="2200" dirty="0" smtClean="0"/>
              <a:t>	AG5	Bergen</a:t>
            </a:r>
          </a:p>
          <a:p>
            <a:pPr marL="457200" lvl="1" indent="0">
              <a:buNone/>
            </a:pPr>
            <a:r>
              <a:rPr lang="nn-NO" sz="2200" dirty="0" smtClean="0"/>
              <a:t>Rolf Thingvold		Førde		AG6	Sogn og Fjordane</a:t>
            </a:r>
            <a:endParaRPr lang="nb-NO" sz="2200" dirty="0"/>
          </a:p>
        </p:txBody>
      </p:sp>
      <p:pic>
        <p:nvPicPr>
          <p:cNvPr id="4" name="Bild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10600" y="330877"/>
            <a:ext cx="3063875" cy="10941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3049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058400" cy="1692275"/>
          </a:xfrm>
        </p:spPr>
        <p:txBody>
          <a:bodyPr>
            <a:normAutofit fontScale="90000"/>
          </a:bodyPr>
          <a:lstStyle/>
          <a:p>
            <a:pPr algn="ctr"/>
            <a:r>
              <a:rPr lang="nb-NO" b="1" dirty="0" smtClean="0"/>
              <a:t>	</a:t>
            </a:r>
            <a:r>
              <a:rPr lang="nb-NO" b="1" dirty="0"/>
              <a:t/>
            </a:r>
            <a:br>
              <a:rPr lang="nb-NO" b="1" dirty="0"/>
            </a:br>
            <a:r>
              <a:rPr lang="nb-NO" b="1" dirty="0"/>
              <a:t>	</a:t>
            </a:r>
            <a:r>
              <a:rPr lang="nb-NO" sz="3600" b="1" dirty="0" smtClean="0"/>
              <a:t/>
            </a:r>
            <a:br>
              <a:rPr lang="nb-NO" sz="3600" b="1" dirty="0" smtClean="0"/>
            </a:br>
            <a:r>
              <a:rPr lang="nb-NO" sz="3200" b="1" dirty="0"/>
              <a:t>		</a:t>
            </a:r>
            <a:br>
              <a:rPr lang="nb-NO" sz="3200" b="1" dirty="0"/>
            </a:br>
            <a:r>
              <a:rPr lang="nb-NO" sz="4000" dirty="0"/>
              <a:t>MEDLEMSKAPSUTVIKLING</a:t>
            </a:r>
            <a:br>
              <a:rPr lang="nb-NO" sz="4000" dirty="0"/>
            </a:br>
            <a:endParaRPr lang="nb-NO" sz="4000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838200" y="2133601"/>
            <a:ext cx="10515600" cy="4043362"/>
          </a:xfrm>
        </p:spPr>
        <p:txBody>
          <a:bodyPr>
            <a:normAutofit fontScale="92500" lnSpcReduction="20000"/>
          </a:bodyPr>
          <a:lstStyle/>
          <a:p>
            <a:pPr lvl="1"/>
            <a:endParaRPr lang="nb-NO" dirty="0" smtClean="0"/>
          </a:p>
          <a:p>
            <a:pPr marL="457200" lvl="1" indent="0" algn="ctr">
              <a:buNone/>
            </a:pPr>
            <a:r>
              <a:rPr lang="nn-NO" sz="3000" b="1" dirty="0" smtClean="0"/>
              <a:t>KVA KAN KLUBBEN GJERE ?</a:t>
            </a:r>
          </a:p>
          <a:p>
            <a:pPr marL="457200" lvl="1" indent="0" algn="ctr">
              <a:buNone/>
            </a:pPr>
            <a:endParaRPr lang="nb-NO" dirty="0" smtClean="0"/>
          </a:p>
          <a:p>
            <a:pPr lvl="3"/>
            <a:r>
              <a:rPr lang="nb-NO" sz="3000" b="1" dirty="0" smtClean="0"/>
              <a:t>SYNLEGGJERE seg </a:t>
            </a:r>
            <a:r>
              <a:rPr lang="nb-NO" sz="3000" b="1" dirty="0" err="1" smtClean="0"/>
              <a:t>sjølv</a:t>
            </a:r>
            <a:r>
              <a:rPr lang="nb-NO" sz="3000" b="1" dirty="0" smtClean="0"/>
              <a:t> i lokalmiljøet</a:t>
            </a:r>
            <a:r>
              <a:rPr lang="nb-NO" sz="2200" b="1" dirty="0" smtClean="0"/>
              <a:t>.</a:t>
            </a:r>
          </a:p>
          <a:p>
            <a:pPr lvl="3"/>
            <a:endParaRPr lang="nb-NO" sz="2200" b="1" dirty="0" smtClean="0"/>
          </a:p>
          <a:p>
            <a:pPr lvl="4"/>
            <a:r>
              <a:rPr lang="nn-NO" sz="2900" b="1" dirty="0" smtClean="0"/>
              <a:t>Lage arrangement for å profilere klubben</a:t>
            </a:r>
          </a:p>
          <a:p>
            <a:pPr lvl="5"/>
            <a:r>
              <a:rPr lang="nn-NO" sz="2000" b="1" dirty="0" err="1" smtClean="0"/>
              <a:t>F.eks</a:t>
            </a:r>
            <a:r>
              <a:rPr lang="nn-NO" sz="2000" b="1" dirty="0" smtClean="0"/>
              <a:t> arrangere ein familiedag med miljø som </a:t>
            </a:r>
            <a:r>
              <a:rPr lang="nn-NO" sz="2000" b="1" dirty="0" err="1" smtClean="0"/>
              <a:t>hovedfokus</a:t>
            </a:r>
            <a:endParaRPr lang="nn-NO" sz="2000" b="1" dirty="0" smtClean="0"/>
          </a:p>
          <a:p>
            <a:pPr lvl="5"/>
            <a:r>
              <a:rPr lang="nn-NO" sz="2000" b="1" dirty="0" smtClean="0"/>
              <a:t>Få gode foredragshaldarar og invitere familie/venner/folk vi kjenner</a:t>
            </a:r>
          </a:p>
          <a:p>
            <a:pPr lvl="5"/>
            <a:r>
              <a:rPr lang="nn-NO" sz="2000" b="1" dirty="0" smtClean="0"/>
              <a:t>Gjennomføre gode prosjekt i lokalmiljøet/pressedekning</a:t>
            </a:r>
            <a:endParaRPr lang="nn-NO" sz="2000" b="1" dirty="0" smtClean="0"/>
          </a:p>
          <a:p>
            <a:pPr lvl="5"/>
            <a:r>
              <a:rPr lang="nn-NO" sz="2000" b="1" dirty="0" smtClean="0"/>
              <a:t>Gå saman med naboklubbar om større arrangement</a:t>
            </a:r>
          </a:p>
          <a:p>
            <a:pPr lvl="5"/>
            <a:endParaRPr lang="nn-NO" sz="2000" b="1" dirty="0" smtClean="0"/>
          </a:p>
          <a:p>
            <a:pPr lvl="4"/>
            <a:r>
              <a:rPr lang="nn-NO" sz="2900" b="1" dirty="0" smtClean="0"/>
              <a:t>Bruke sosiale media til å fortelje om kva klubben er / kva dei gjer.</a:t>
            </a:r>
            <a:endParaRPr lang="nn-NO" sz="2900" b="1" dirty="0" smtClean="0"/>
          </a:p>
          <a:p>
            <a:pPr marL="1828800" lvl="4" indent="0">
              <a:buNone/>
            </a:pPr>
            <a:endParaRPr lang="nb-NO" sz="2900" dirty="0" smtClean="0"/>
          </a:p>
          <a:p>
            <a:pPr lvl="4"/>
            <a:endParaRPr lang="nb-NO" dirty="0"/>
          </a:p>
          <a:p>
            <a:pPr marL="2171700" lvl="4" indent="-342900">
              <a:buFont typeface="+mj-lt"/>
              <a:buAutoNum type="arabicPeriod"/>
            </a:pPr>
            <a:endParaRPr lang="nb-NO" dirty="0" smtClean="0"/>
          </a:p>
          <a:p>
            <a:pPr marL="2171700" lvl="4" indent="-342900">
              <a:buFont typeface="+mj-lt"/>
              <a:buAutoNum type="arabicPeriod"/>
            </a:pPr>
            <a:endParaRPr lang="nb-NO" dirty="0" smtClean="0"/>
          </a:p>
          <a:p>
            <a:pPr marL="2171700" lvl="4" indent="-342900">
              <a:buFont typeface="+mj-lt"/>
              <a:buAutoNum type="arabicPeriod"/>
            </a:pPr>
            <a:endParaRPr lang="nb-NO" dirty="0" smtClean="0"/>
          </a:p>
          <a:p>
            <a:pPr lvl="3"/>
            <a:endParaRPr lang="nb-NO" dirty="0" smtClean="0"/>
          </a:p>
          <a:p>
            <a:pPr lvl="5"/>
            <a:endParaRPr lang="nb-NO" dirty="0"/>
          </a:p>
        </p:txBody>
      </p:sp>
      <p:pic>
        <p:nvPicPr>
          <p:cNvPr id="7" name="Bilde 6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10600" y="330877"/>
            <a:ext cx="3063875" cy="10941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3171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692275"/>
          </a:xfrm>
        </p:spPr>
        <p:txBody>
          <a:bodyPr>
            <a:normAutofit fontScale="90000"/>
          </a:bodyPr>
          <a:lstStyle/>
          <a:p>
            <a:pPr algn="ctr"/>
            <a:r>
              <a:rPr lang="nb-NO" dirty="0" smtClean="0"/>
              <a:t/>
            </a:r>
            <a:br>
              <a:rPr lang="nb-NO" dirty="0" smtClean="0"/>
            </a:br>
            <a:r>
              <a:rPr lang="nb-NO" dirty="0"/>
              <a:t/>
            </a:r>
            <a:br>
              <a:rPr lang="nb-NO" dirty="0"/>
            </a:br>
            <a:r>
              <a:rPr lang="nb-NO" dirty="0" smtClean="0"/>
              <a:t/>
            </a:r>
            <a:br>
              <a:rPr lang="nb-NO" dirty="0" smtClean="0"/>
            </a:br>
            <a:r>
              <a:rPr lang="nb-NO" sz="4000" dirty="0" smtClean="0"/>
              <a:t>MEDLEMSKAPSUTVIKLING</a:t>
            </a:r>
            <a:r>
              <a:rPr lang="nb-NO" dirty="0"/>
              <a:t/>
            </a:r>
            <a:br>
              <a:rPr lang="nb-NO" dirty="0"/>
            </a:b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838200" y="2362200"/>
            <a:ext cx="10515600" cy="4043363"/>
          </a:xfrm>
        </p:spPr>
        <p:txBody>
          <a:bodyPr/>
          <a:lstStyle/>
          <a:p>
            <a:pPr marL="0" indent="0" algn="ctr">
              <a:buNone/>
            </a:pPr>
            <a:r>
              <a:rPr lang="nn-NO" b="1" dirty="0" smtClean="0"/>
              <a:t>SITUASJONEN pr. 1.okt 2019:</a:t>
            </a:r>
          </a:p>
          <a:p>
            <a:pPr lvl="1"/>
            <a:endParaRPr lang="nn-NO" dirty="0" smtClean="0"/>
          </a:p>
          <a:p>
            <a:pPr lvl="2"/>
            <a:r>
              <a:rPr lang="nn-NO" dirty="0" smtClean="0"/>
              <a:t>Askøy-</a:t>
            </a:r>
            <a:r>
              <a:rPr lang="nn-NO" dirty="0" err="1" smtClean="0"/>
              <a:t>Fenring</a:t>
            </a:r>
            <a:r>
              <a:rPr lang="nn-NO" dirty="0" smtClean="0"/>
              <a:t>: +1	Bergen Vest: +1	Gand: +3	Karmsund: +1</a:t>
            </a:r>
          </a:p>
          <a:p>
            <a:pPr lvl="2"/>
            <a:r>
              <a:rPr lang="nn-NO" dirty="0" smtClean="0"/>
              <a:t>Nærbø: +2		Os: +6				Sotra: +1</a:t>
            </a:r>
          </a:p>
          <a:p>
            <a:pPr lvl="2"/>
            <a:r>
              <a:rPr lang="nn-NO" dirty="0" smtClean="0"/>
              <a:t>Stavanger: +2		Åsane:+1</a:t>
            </a:r>
          </a:p>
          <a:p>
            <a:pPr marL="914400" lvl="2" indent="0">
              <a:buNone/>
            </a:pPr>
            <a:endParaRPr lang="nn-NO" dirty="0"/>
          </a:p>
          <a:p>
            <a:pPr lvl="2"/>
            <a:r>
              <a:rPr lang="nn-NO" dirty="0" err="1" smtClean="0"/>
              <a:t>Dvs</a:t>
            </a:r>
            <a:r>
              <a:rPr lang="nn-NO" dirty="0" smtClean="0"/>
              <a:t>:	DET GÅR AN Å REKRUTTERE!</a:t>
            </a:r>
          </a:p>
          <a:p>
            <a:pPr lvl="4"/>
            <a:r>
              <a:rPr lang="nn-NO" dirty="0" smtClean="0"/>
              <a:t>18 fleire medlemmer enn  1.juli i år.</a:t>
            </a:r>
          </a:p>
          <a:p>
            <a:pPr lvl="4"/>
            <a:r>
              <a:rPr lang="nn-NO" dirty="0" smtClean="0"/>
              <a:t>Berre 2 klubbar har blitt redusert – kvar med 1 medlem </a:t>
            </a:r>
          </a:p>
          <a:p>
            <a:pPr marL="1371600" lvl="3" indent="0">
              <a:buNone/>
            </a:pPr>
            <a:endParaRPr lang="nn-NO" dirty="0" smtClean="0"/>
          </a:p>
          <a:p>
            <a:pPr marL="1371600" lvl="3" indent="0">
              <a:buNone/>
            </a:pPr>
            <a:r>
              <a:rPr lang="nn-NO" dirty="0"/>
              <a:t>	</a:t>
            </a:r>
            <a:r>
              <a:rPr lang="nn-NO" dirty="0" smtClean="0"/>
              <a:t> NETTO TILVEKST PR.01.10.19: 16 medlemmer</a:t>
            </a:r>
            <a:endParaRPr lang="nb-NO" dirty="0"/>
          </a:p>
        </p:txBody>
      </p:sp>
      <p:pic>
        <p:nvPicPr>
          <p:cNvPr id="4" name="Bild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10600" y="330877"/>
            <a:ext cx="3063875" cy="10941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6738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8200" y="152400"/>
            <a:ext cx="10058400" cy="1828800"/>
          </a:xfrm>
        </p:spPr>
        <p:txBody>
          <a:bodyPr/>
          <a:lstStyle/>
          <a:p>
            <a:pPr algn="ctr"/>
            <a:r>
              <a:rPr lang="nb-NO" dirty="0" smtClean="0"/>
              <a:t>		</a:t>
            </a:r>
            <a:r>
              <a:rPr lang="nb-NO" sz="4000" b="1" dirty="0"/>
              <a:t>		</a:t>
            </a:r>
            <a:br>
              <a:rPr lang="nb-NO" sz="4000" b="1" dirty="0"/>
            </a:br>
            <a:r>
              <a:rPr lang="nb-NO" sz="3600" dirty="0"/>
              <a:t>MEDLEMSKAPSUTVIKLING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838200" y="2228850"/>
            <a:ext cx="10515600" cy="4351338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nb-NO" sz="3200" dirty="0" smtClean="0"/>
              <a:t>KVIFOR SKAL VI REKRUTTERE</a:t>
            </a:r>
            <a:r>
              <a:rPr lang="nb-NO" sz="3200" dirty="0" smtClean="0"/>
              <a:t>?</a:t>
            </a:r>
          </a:p>
          <a:p>
            <a:pPr marL="0" indent="0">
              <a:buNone/>
            </a:pPr>
            <a:endParaRPr lang="nb-NO" sz="1800" dirty="0"/>
          </a:p>
          <a:p>
            <a:pPr lvl="1"/>
            <a:r>
              <a:rPr lang="nb-NO" dirty="0" smtClean="0"/>
              <a:t>Som Rotaryklubb har vi 3 </a:t>
            </a:r>
            <a:r>
              <a:rPr lang="nb-NO" dirty="0" err="1" smtClean="0"/>
              <a:t>hoved</a:t>
            </a:r>
            <a:r>
              <a:rPr lang="nb-NO" dirty="0" err="1" smtClean="0"/>
              <a:t>forpliktelsar</a:t>
            </a:r>
            <a:r>
              <a:rPr lang="nb-NO" dirty="0"/>
              <a:t>:</a:t>
            </a:r>
            <a:endParaRPr lang="nb-NO" dirty="0" smtClean="0"/>
          </a:p>
          <a:p>
            <a:pPr marL="1371600" lvl="2" indent="-457200">
              <a:buFont typeface="+mj-lt"/>
              <a:buAutoNum type="arabicPeriod"/>
            </a:pPr>
            <a:r>
              <a:rPr lang="nn-NO" dirty="0" smtClean="0"/>
              <a:t>Å etterfølgje </a:t>
            </a:r>
            <a:r>
              <a:rPr lang="nn-NO" dirty="0" err="1" smtClean="0"/>
              <a:t>Rotarys</a:t>
            </a:r>
            <a:r>
              <a:rPr lang="nn-NO" dirty="0" smtClean="0"/>
              <a:t> lover og vedtekter</a:t>
            </a:r>
          </a:p>
          <a:p>
            <a:pPr marL="1371600" lvl="2" indent="-457200">
              <a:buFont typeface="+mj-lt"/>
              <a:buAutoNum type="arabicPeriod"/>
            </a:pPr>
            <a:r>
              <a:rPr lang="nn-NO" dirty="0"/>
              <a:t>Å ta godt vare på </a:t>
            </a:r>
            <a:r>
              <a:rPr lang="nn-NO" dirty="0" smtClean="0"/>
              <a:t>dei medlemmene </a:t>
            </a:r>
            <a:r>
              <a:rPr lang="nn-NO" dirty="0"/>
              <a:t>vi har – </a:t>
            </a:r>
            <a:r>
              <a:rPr lang="nn-NO" dirty="0" smtClean="0"/>
              <a:t>utvikle dei som rotarianarar og </a:t>
            </a:r>
            <a:r>
              <a:rPr lang="nn-NO" dirty="0"/>
              <a:t>engasjere dei med oppgåver</a:t>
            </a:r>
          </a:p>
          <a:p>
            <a:pPr marL="1371600" lvl="2" indent="-457200">
              <a:buFont typeface="+mj-lt"/>
              <a:buAutoNum type="arabicPeriod"/>
            </a:pPr>
            <a:r>
              <a:rPr lang="nn-NO" dirty="0" smtClean="0"/>
              <a:t>Å bidra til å dele </a:t>
            </a:r>
            <a:r>
              <a:rPr lang="nn-NO" dirty="0" err="1" smtClean="0"/>
              <a:t>Rotary</a:t>
            </a:r>
            <a:r>
              <a:rPr lang="nn-NO" dirty="0" smtClean="0"/>
              <a:t> med andre – altså gje nye høve til å bli </a:t>
            </a:r>
            <a:r>
              <a:rPr lang="nn-NO" dirty="0" err="1" smtClean="0"/>
              <a:t>rotarymedlemmer</a:t>
            </a:r>
            <a:endParaRPr lang="nn-NO" dirty="0" smtClean="0"/>
          </a:p>
          <a:p>
            <a:pPr marL="914400" lvl="2" indent="0">
              <a:buNone/>
            </a:pPr>
            <a:endParaRPr lang="nb-NO" dirty="0" smtClean="0"/>
          </a:p>
          <a:p>
            <a:pPr lvl="1"/>
            <a:r>
              <a:rPr lang="nb-NO" dirty="0" err="1"/>
              <a:t>K</a:t>
            </a:r>
            <a:r>
              <a:rPr lang="nb-NO" dirty="0" err="1" smtClean="0"/>
              <a:t>orleis</a:t>
            </a:r>
            <a:r>
              <a:rPr lang="nb-NO" dirty="0" smtClean="0"/>
              <a:t> rekrutterer vi?</a:t>
            </a:r>
          </a:p>
          <a:p>
            <a:pPr lvl="2"/>
            <a:r>
              <a:rPr lang="nb-NO" dirty="0" smtClean="0"/>
              <a:t>Alle i klubben har ansvar for å rekruttere nye medlemmer til klubben.</a:t>
            </a:r>
          </a:p>
          <a:p>
            <a:pPr lvl="2"/>
            <a:r>
              <a:rPr lang="nb-NO" b="1" dirty="0" smtClean="0"/>
              <a:t>Alle i klubben </a:t>
            </a:r>
            <a:r>
              <a:rPr lang="nb-NO" dirty="0" smtClean="0"/>
              <a:t>har i sitt nettverk </a:t>
            </a:r>
            <a:r>
              <a:rPr lang="nb-NO" dirty="0" err="1" smtClean="0"/>
              <a:t>nokon</a:t>
            </a:r>
            <a:r>
              <a:rPr lang="nb-NO" dirty="0" smtClean="0"/>
              <a:t> </a:t>
            </a:r>
            <a:r>
              <a:rPr lang="nb-NO" dirty="0" err="1" smtClean="0"/>
              <a:t>dei</a:t>
            </a:r>
            <a:r>
              <a:rPr lang="nb-NO" dirty="0" smtClean="0"/>
              <a:t> kan snakke med om </a:t>
            </a:r>
            <a:r>
              <a:rPr lang="nb-NO" dirty="0" err="1" smtClean="0"/>
              <a:t>Rotary</a:t>
            </a:r>
            <a:r>
              <a:rPr lang="nb-NO" dirty="0" smtClean="0"/>
              <a:t> , </a:t>
            </a:r>
            <a:r>
              <a:rPr lang="nb-NO" dirty="0" err="1" smtClean="0"/>
              <a:t>Rotarynettverket</a:t>
            </a:r>
            <a:r>
              <a:rPr lang="nb-NO" dirty="0" smtClean="0"/>
              <a:t> / kva </a:t>
            </a:r>
            <a:r>
              <a:rPr lang="nb-NO" dirty="0" err="1" smtClean="0"/>
              <a:t>Rotary</a:t>
            </a:r>
            <a:r>
              <a:rPr lang="nb-NO" dirty="0" smtClean="0"/>
              <a:t> </a:t>
            </a:r>
            <a:r>
              <a:rPr lang="nb-NO" dirty="0" err="1" smtClean="0"/>
              <a:t>gjer</a:t>
            </a:r>
            <a:r>
              <a:rPr lang="nb-NO" dirty="0" smtClean="0"/>
              <a:t> og kva det vil sei å </a:t>
            </a:r>
            <a:r>
              <a:rPr lang="nb-NO" dirty="0" err="1" smtClean="0"/>
              <a:t>vere</a:t>
            </a:r>
            <a:r>
              <a:rPr lang="nb-NO" dirty="0"/>
              <a:t> </a:t>
            </a:r>
            <a:r>
              <a:rPr lang="nb-NO" dirty="0" smtClean="0"/>
              <a:t>Rotarymedlem   (familie/yrkeskollegaer/vennekrets/nabolag</a:t>
            </a:r>
            <a:r>
              <a:rPr lang="nb-NO" dirty="0"/>
              <a:t>) </a:t>
            </a:r>
            <a:endParaRPr lang="nb-NO" dirty="0" smtClean="0"/>
          </a:p>
        </p:txBody>
      </p:sp>
      <p:pic>
        <p:nvPicPr>
          <p:cNvPr id="7" name="Bilde 6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10600" y="330877"/>
            <a:ext cx="3063875" cy="10941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6678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870959" y="2209800"/>
            <a:ext cx="10515600" cy="3662363"/>
          </a:xfrm>
        </p:spPr>
        <p:txBody>
          <a:bodyPr>
            <a:normAutofit fontScale="55000" lnSpcReduction="20000"/>
          </a:bodyPr>
          <a:lstStyle/>
          <a:p>
            <a:pPr marL="0" indent="0" algn="ctr">
              <a:buNone/>
            </a:pPr>
            <a:r>
              <a:rPr lang="nb-NO" sz="4400" dirty="0" smtClean="0"/>
              <a:t>KVIFOR </a:t>
            </a:r>
            <a:r>
              <a:rPr lang="nb-NO" sz="4400" dirty="0"/>
              <a:t>KAN DET VERE </a:t>
            </a:r>
            <a:r>
              <a:rPr lang="nb-NO" sz="4400" dirty="0" smtClean="0"/>
              <a:t>LETTARE </a:t>
            </a:r>
            <a:r>
              <a:rPr lang="nb-NO" sz="4400" dirty="0"/>
              <a:t>Å </a:t>
            </a:r>
            <a:r>
              <a:rPr lang="nb-NO" sz="4400" dirty="0" smtClean="0"/>
              <a:t>REKRUTTERE NÅ </a:t>
            </a:r>
            <a:r>
              <a:rPr lang="nb-NO" sz="4400" dirty="0"/>
              <a:t>ENN FØR</a:t>
            </a:r>
            <a:r>
              <a:rPr lang="nb-NO" sz="4400" dirty="0" smtClean="0"/>
              <a:t>?</a:t>
            </a:r>
          </a:p>
          <a:p>
            <a:pPr marL="0" indent="0">
              <a:buNone/>
            </a:pPr>
            <a:endParaRPr lang="nb-NO" sz="3500" dirty="0" smtClean="0"/>
          </a:p>
          <a:p>
            <a:pPr marL="457200" lvl="1" indent="0">
              <a:buNone/>
            </a:pPr>
            <a:r>
              <a:rPr lang="nn-NO" sz="4400" dirty="0" smtClean="0"/>
              <a:t>	Club </a:t>
            </a:r>
            <a:r>
              <a:rPr lang="nn-NO" sz="4400" dirty="0" err="1" smtClean="0"/>
              <a:t>Flexibility</a:t>
            </a:r>
            <a:r>
              <a:rPr lang="nn-NO" sz="4400" dirty="0" smtClean="0"/>
              <a:t>:</a:t>
            </a:r>
            <a:endParaRPr lang="nb-NO" sz="4400" dirty="0" smtClean="0"/>
          </a:p>
          <a:p>
            <a:pPr lvl="2"/>
            <a:endParaRPr lang="nb-NO" sz="1600" dirty="0" smtClean="0"/>
          </a:p>
          <a:p>
            <a:pPr lvl="2"/>
            <a:r>
              <a:rPr lang="nb-NO" sz="3200" b="1" dirty="0" smtClean="0"/>
              <a:t>Frammøtekravet er </a:t>
            </a:r>
            <a:r>
              <a:rPr lang="nb-NO" sz="3200" b="1" dirty="0" err="1" smtClean="0"/>
              <a:t>ikkje</a:t>
            </a:r>
            <a:r>
              <a:rPr lang="nb-NO" sz="3200" b="1" dirty="0" smtClean="0"/>
              <a:t> lenger så sterkt i fokus</a:t>
            </a:r>
          </a:p>
          <a:p>
            <a:pPr lvl="3"/>
            <a:r>
              <a:rPr lang="nn-NO" sz="2900" dirty="0" smtClean="0"/>
              <a:t>Dei som ikkje kan møte, kan heller gjere andre oppgåver for klubben</a:t>
            </a:r>
          </a:p>
          <a:p>
            <a:pPr marL="1371600" lvl="3" indent="0">
              <a:buNone/>
            </a:pPr>
            <a:r>
              <a:rPr lang="nn-NO" sz="2900" dirty="0"/>
              <a:t>	</a:t>
            </a:r>
            <a:r>
              <a:rPr lang="nn-NO" sz="2900" dirty="0" smtClean="0"/>
              <a:t>- </a:t>
            </a:r>
            <a:r>
              <a:rPr lang="nn-NO" sz="2900" dirty="0" smtClean="0"/>
              <a:t>Arbeide med klubboppgåver/Prosjekt (kanskje ein annan dag), møte i andre klubbar  </a:t>
            </a:r>
            <a:r>
              <a:rPr lang="nn-NO" sz="2900" dirty="0" err="1" smtClean="0"/>
              <a:t>el.l</a:t>
            </a:r>
            <a:r>
              <a:rPr lang="nn-NO" sz="2900" dirty="0" smtClean="0"/>
              <a:t>.)</a:t>
            </a:r>
          </a:p>
          <a:p>
            <a:pPr marL="1371600" lvl="3" indent="0">
              <a:buNone/>
            </a:pPr>
            <a:endParaRPr lang="nb-NO" dirty="0" smtClean="0"/>
          </a:p>
          <a:p>
            <a:pPr lvl="2"/>
            <a:r>
              <a:rPr lang="nn-NO" sz="3200" b="1" dirty="0" smtClean="0"/>
              <a:t>Travle personar kan dele medlemskap:</a:t>
            </a:r>
          </a:p>
          <a:p>
            <a:pPr lvl="3"/>
            <a:r>
              <a:rPr lang="nn-NO" sz="2900" dirty="0" smtClean="0"/>
              <a:t>Familiemedlemskap (2 deler medlemskap – ein møter)</a:t>
            </a:r>
          </a:p>
          <a:p>
            <a:pPr lvl="3"/>
            <a:r>
              <a:rPr lang="nn-NO" sz="2900" dirty="0" smtClean="0"/>
              <a:t>Bedriftsmedlemskap (2 eller fleire deler medlemskap – 1 møter)</a:t>
            </a:r>
          </a:p>
          <a:p>
            <a:pPr marL="1371600" lvl="3" indent="0">
              <a:buNone/>
            </a:pPr>
            <a:endParaRPr lang="nb-NO" dirty="0" smtClean="0"/>
          </a:p>
          <a:p>
            <a:pPr lvl="2"/>
            <a:r>
              <a:rPr lang="nb-NO" sz="3200" b="1" dirty="0" smtClean="0"/>
              <a:t>Klubben kan endre til møte 2 gonger pr. </a:t>
            </a:r>
            <a:r>
              <a:rPr lang="nb-NO" sz="3200" b="1" dirty="0" err="1" smtClean="0"/>
              <a:t>månad</a:t>
            </a:r>
            <a:endParaRPr lang="nb-NO" sz="3200" b="1" dirty="0" smtClean="0"/>
          </a:p>
          <a:p>
            <a:pPr marL="0" indent="0">
              <a:buNone/>
            </a:pPr>
            <a:r>
              <a:rPr lang="nb-NO" dirty="0" smtClean="0"/>
              <a:t>		</a:t>
            </a:r>
            <a:endParaRPr lang="nb-NO" dirty="0"/>
          </a:p>
        </p:txBody>
      </p:sp>
      <p:sp>
        <p:nvSpPr>
          <p:cNvPr id="7" name="Tittel 1"/>
          <p:cNvSpPr>
            <a:spLocks noGrp="1"/>
          </p:cNvSpPr>
          <p:nvPr>
            <p:ph type="title"/>
          </p:nvPr>
        </p:nvSpPr>
        <p:spPr>
          <a:xfrm>
            <a:off x="870959" y="364067"/>
            <a:ext cx="9949441" cy="1693333"/>
          </a:xfrm>
        </p:spPr>
        <p:txBody>
          <a:bodyPr>
            <a:normAutofit/>
          </a:bodyPr>
          <a:lstStyle/>
          <a:p>
            <a:pPr algn="ctr"/>
            <a:r>
              <a:rPr lang="nb-NO" dirty="0" smtClean="0"/>
              <a:t>		</a:t>
            </a:r>
            <a:r>
              <a:rPr lang="nb-NO" dirty="0"/>
              <a:t/>
            </a:r>
            <a:br>
              <a:rPr lang="nb-NO" dirty="0"/>
            </a:br>
            <a:r>
              <a:rPr lang="nb-NO" sz="4000" dirty="0" smtClean="0"/>
              <a:t>MEDLEMSKAPSUTVIKLING</a:t>
            </a:r>
            <a:endParaRPr lang="nb-NO" sz="4000" dirty="0"/>
          </a:p>
        </p:txBody>
      </p:sp>
      <p:pic>
        <p:nvPicPr>
          <p:cNvPr id="6" name="Bilde 5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10600" y="330877"/>
            <a:ext cx="3063875" cy="10941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9455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  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838200" y="2246313"/>
            <a:ext cx="10515600" cy="4351338"/>
          </a:xfrm>
        </p:spPr>
        <p:txBody>
          <a:bodyPr>
            <a:normAutofit fontScale="47500" lnSpcReduction="20000"/>
          </a:bodyPr>
          <a:lstStyle/>
          <a:p>
            <a:pPr marL="914400" lvl="2" indent="0">
              <a:buNone/>
            </a:pPr>
            <a:r>
              <a:rPr lang="nb-NO" sz="6000" dirty="0" smtClean="0"/>
              <a:t>Club </a:t>
            </a:r>
            <a:r>
              <a:rPr lang="nb-NO" sz="6000" dirty="0" err="1" smtClean="0"/>
              <a:t>flexibility</a:t>
            </a:r>
            <a:r>
              <a:rPr lang="nb-NO" sz="6000" dirty="0" smtClean="0"/>
              <a:t>:</a:t>
            </a:r>
            <a:endParaRPr lang="nb-NO" sz="6000" dirty="0" smtClean="0"/>
          </a:p>
          <a:p>
            <a:pPr marL="457200" lvl="1" indent="0">
              <a:buNone/>
            </a:pPr>
            <a:r>
              <a:rPr lang="nb-NO" sz="8000" dirty="0" smtClean="0"/>
              <a:t>	</a:t>
            </a:r>
            <a:endParaRPr lang="nb-NO" sz="5900" dirty="0" smtClean="0"/>
          </a:p>
          <a:p>
            <a:pPr lvl="4"/>
            <a:r>
              <a:rPr lang="nn-NO" sz="5900" dirty="0" smtClean="0"/>
              <a:t>Klubben kan variere møteform</a:t>
            </a:r>
          </a:p>
          <a:p>
            <a:pPr lvl="6"/>
            <a:r>
              <a:rPr lang="nn-NO" sz="5000" dirty="0" smtClean="0"/>
              <a:t>Vanleg klubbmøte</a:t>
            </a:r>
          </a:p>
          <a:p>
            <a:pPr lvl="6"/>
            <a:r>
              <a:rPr lang="nn-NO" sz="5000" dirty="0" smtClean="0"/>
              <a:t>Klubbmøte der lokalsamfunnet blir invitert</a:t>
            </a:r>
          </a:p>
          <a:p>
            <a:pPr lvl="6"/>
            <a:r>
              <a:rPr lang="nn-NO" sz="5000" dirty="0" smtClean="0"/>
              <a:t>Familiearrangement</a:t>
            </a:r>
            <a:endParaRPr lang="nb-NO" sz="5000" dirty="0" smtClean="0"/>
          </a:p>
          <a:p>
            <a:pPr lvl="6"/>
            <a:r>
              <a:rPr lang="nn-NO" sz="5000" dirty="0" smtClean="0"/>
              <a:t>Prosjektarbeid</a:t>
            </a:r>
          </a:p>
          <a:p>
            <a:pPr lvl="6"/>
            <a:r>
              <a:rPr lang="nn-NO" sz="5000" dirty="0" smtClean="0"/>
              <a:t>Administrative møte (styremøte/</a:t>
            </a:r>
            <a:r>
              <a:rPr lang="nn-NO" sz="5000" dirty="0" err="1" smtClean="0"/>
              <a:t>komitearbeid</a:t>
            </a:r>
            <a:r>
              <a:rPr lang="nn-NO" sz="5000" dirty="0" smtClean="0"/>
              <a:t>)</a:t>
            </a:r>
          </a:p>
          <a:p>
            <a:pPr marL="457200" lvl="1" indent="0">
              <a:buNone/>
            </a:pPr>
            <a:endParaRPr lang="nb-NO" sz="5900" dirty="0" smtClean="0"/>
          </a:p>
          <a:p>
            <a:pPr marL="1828800" lvl="4" indent="0">
              <a:buNone/>
            </a:pPr>
            <a:endParaRPr lang="nb-NO" sz="5900" dirty="0" smtClean="0"/>
          </a:p>
          <a:p>
            <a:pPr marL="1828800" lvl="4" indent="0">
              <a:buNone/>
            </a:pPr>
            <a:endParaRPr lang="nb-NO" sz="5900" dirty="0"/>
          </a:p>
          <a:p>
            <a:pPr marL="914400" lvl="2" indent="0">
              <a:buNone/>
            </a:pPr>
            <a:endParaRPr lang="nb-NO" dirty="0" smtClean="0"/>
          </a:p>
          <a:p>
            <a:pPr marL="457200" lvl="1" indent="0">
              <a:buNone/>
            </a:pPr>
            <a:r>
              <a:rPr lang="nb-NO" dirty="0"/>
              <a:t>	</a:t>
            </a:r>
          </a:p>
        </p:txBody>
      </p:sp>
      <p:sp>
        <p:nvSpPr>
          <p:cNvPr id="6" name="Tittel 1"/>
          <p:cNvSpPr txBox="1">
            <a:spLocks/>
          </p:cNvSpPr>
          <p:nvPr/>
        </p:nvSpPr>
        <p:spPr>
          <a:xfrm>
            <a:off x="990600" y="365126"/>
            <a:ext cx="9677400" cy="16129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nb-NO" sz="3600" dirty="0" smtClean="0"/>
              <a:t>MEDLEMSKAPSUTVIKLING</a:t>
            </a:r>
          </a:p>
          <a:p>
            <a:pPr algn="ctr"/>
            <a:r>
              <a:rPr lang="nn-NO" sz="3600" dirty="0" smtClean="0"/>
              <a:t>-NYE IDEAR</a:t>
            </a:r>
            <a:endParaRPr lang="nb-NO" sz="3600" dirty="0"/>
          </a:p>
        </p:txBody>
      </p:sp>
      <p:pic>
        <p:nvPicPr>
          <p:cNvPr id="8" name="Bilde 7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10600" y="330877"/>
            <a:ext cx="3063875" cy="10941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390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12648</TotalTime>
  <Words>286</Words>
  <Application>Microsoft Office PowerPoint</Application>
  <PresentationFormat>Widescreen</PresentationFormat>
  <Paragraphs>148</Paragraphs>
  <Slides>11</Slides>
  <Notes>9</Notes>
  <HiddenSlides>0</HiddenSlides>
  <MMClips>0</MMClips>
  <ScaleCrop>false</ScaleCrop>
  <HeadingPairs>
    <vt:vector size="6" baseType="variant">
      <vt:variant>
        <vt:lpstr>Brukte skrifter</vt:lpstr>
      </vt:variant>
      <vt:variant>
        <vt:i4>3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Office-tema</vt:lpstr>
      <vt:lpstr>MEDLEMSKAPSUTVIKLING</vt:lpstr>
      <vt:lpstr>      MEDLEMSKAPSUTVIKLING </vt:lpstr>
      <vt:lpstr>     MEDLEMSKAPSUTVIKLING</vt:lpstr>
      <vt:lpstr>      MEDLEMSKAPSUTVIKLING </vt:lpstr>
      <vt:lpstr>       MEDLEMSKAPSUTVIKLING </vt:lpstr>
      <vt:lpstr>   MEDLEMSKAPSUTVIKLING </vt:lpstr>
      <vt:lpstr>     MEDLEMSKAPSUTVIKLING</vt:lpstr>
      <vt:lpstr>   MEDLEMSKAPSUTVIKLING</vt:lpstr>
      <vt:lpstr>  </vt:lpstr>
      <vt:lpstr> </vt:lpstr>
      <vt:lpstr>     MEDLEMSKAPSUTVIKLING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Rotary inn i framtida – med medlemmer</dc:title>
  <dc:creator>Leif Harald Kvaale</dc:creator>
  <cp:lastModifiedBy>Leif Harald Kvaale</cp:lastModifiedBy>
  <cp:revision>190</cp:revision>
  <dcterms:created xsi:type="dcterms:W3CDTF">2017-07-04T08:05:54Z</dcterms:created>
  <dcterms:modified xsi:type="dcterms:W3CDTF">2019-10-02T11:39:55Z</dcterms:modified>
</cp:coreProperties>
</file>