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 id="2147483762" r:id="rId2"/>
    <p:sldMasterId id="2147483814" r:id="rId3"/>
    <p:sldMasterId id="2147483854" r:id="rId4"/>
  </p:sldMasterIdLst>
  <p:notesMasterIdLst>
    <p:notesMasterId r:id="rId46"/>
  </p:notesMasterIdLst>
  <p:handoutMasterIdLst>
    <p:handoutMasterId r:id="rId47"/>
  </p:handoutMasterIdLst>
  <p:sldIdLst>
    <p:sldId id="746" r:id="rId5"/>
    <p:sldId id="724" r:id="rId6"/>
    <p:sldId id="727" r:id="rId7"/>
    <p:sldId id="441" r:id="rId8"/>
    <p:sldId id="440" r:id="rId9"/>
    <p:sldId id="442" r:id="rId10"/>
    <p:sldId id="443" r:id="rId11"/>
    <p:sldId id="754" r:id="rId12"/>
    <p:sldId id="436" r:id="rId13"/>
    <p:sldId id="343" r:id="rId14"/>
    <p:sldId id="329" r:id="rId15"/>
    <p:sldId id="363" r:id="rId16"/>
    <p:sldId id="434" r:id="rId17"/>
    <p:sldId id="756" r:id="rId18"/>
    <p:sldId id="313" r:id="rId19"/>
    <p:sldId id="730" r:id="rId20"/>
    <p:sldId id="699" r:id="rId21"/>
    <p:sldId id="768" r:id="rId22"/>
    <p:sldId id="758" r:id="rId23"/>
    <p:sldId id="759" r:id="rId24"/>
    <p:sldId id="764" r:id="rId25"/>
    <p:sldId id="761" r:id="rId26"/>
    <p:sldId id="765" r:id="rId27"/>
    <p:sldId id="767" r:id="rId28"/>
    <p:sldId id="742" r:id="rId29"/>
    <p:sldId id="733" r:id="rId30"/>
    <p:sldId id="762" r:id="rId31"/>
    <p:sldId id="763" r:id="rId32"/>
    <p:sldId id="270" r:id="rId33"/>
    <p:sldId id="418" r:id="rId34"/>
    <p:sldId id="416" r:id="rId35"/>
    <p:sldId id="447" r:id="rId36"/>
    <p:sldId id="714" r:id="rId37"/>
    <p:sldId id="373" r:id="rId38"/>
    <p:sldId id="748" r:id="rId39"/>
    <p:sldId id="738" r:id="rId40"/>
    <p:sldId id="741" r:id="rId41"/>
    <p:sldId id="740" r:id="rId42"/>
    <p:sldId id="749" r:id="rId43"/>
    <p:sldId id="753" r:id="rId44"/>
    <p:sldId id="751" r:id="rId45"/>
  </p:sldIdLst>
  <p:sldSz cx="9144000" cy="6858000" type="screen4x3"/>
  <p:notesSz cx="6888163" cy="10018713"/>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3756">
          <p15:clr>
            <a:srgbClr val="A4A3A4"/>
          </p15:clr>
        </p15:guide>
        <p15:guide id="2" orient="horz" pos="204">
          <p15:clr>
            <a:srgbClr val="A4A3A4"/>
          </p15:clr>
        </p15:guide>
        <p15:guide id="3" orient="horz" pos="2421">
          <p15:clr>
            <a:srgbClr val="A4A3A4"/>
          </p15:clr>
        </p15:guide>
        <p15:guide id="4" pos="278">
          <p15:clr>
            <a:srgbClr val="A4A3A4"/>
          </p15:clr>
        </p15:guide>
        <p15:guide id="5" pos="2882">
          <p15:clr>
            <a:srgbClr val="A4A3A4"/>
          </p15:clr>
        </p15:guide>
        <p15:guide id="6" pos="4782">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01B4E7"/>
    <a:srgbClr val="010000"/>
    <a:srgbClr val="005DAA"/>
    <a:srgbClr val="D9C89E"/>
    <a:srgbClr val="687D90"/>
    <a:srgbClr val="D91B5C"/>
    <a:srgbClr val="872175"/>
    <a:srgbClr val="BCBDC0"/>
    <a:srgbClr val="9EA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68" autoAdjust="0"/>
    <p:restoredTop sz="79097" autoAdjust="0"/>
  </p:normalViewPr>
  <p:slideViewPr>
    <p:cSldViewPr snapToGrid="0" snapToObjects="1">
      <p:cViewPr varScale="1">
        <p:scale>
          <a:sx n="67" d="100"/>
          <a:sy n="67" d="100"/>
        </p:scale>
        <p:origin x="1950" y="66"/>
      </p:cViewPr>
      <p:guideLst>
        <p:guide orient="horz" pos="3756"/>
        <p:guide orient="horz" pos="204"/>
        <p:guide orient="horz" pos="2421"/>
        <p:guide pos="278"/>
        <p:guide pos="2882"/>
        <p:guide pos="4782"/>
      </p:guideLst>
    </p:cSldViewPr>
  </p:slideViewPr>
  <p:outlineViewPr>
    <p:cViewPr>
      <p:scale>
        <a:sx n="33" d="100"/>
        <a:sy n="33" d="100"/>
      </p:scale>
      <p:origin x="0" y="3806"/>
    </p:cViewPr>
  </p:outlineViewPr>
  <p:notesTextViewPr>
    <p:cViewPr>
      <p:scale>
        <a:sx n="100" d="100"/>
        <a:sy n="100" d="100"/>
      </p:scale>
      <p:origin x="0" y="0"/>
    </p:cViewPr>
  </p:notesTextViewPr>
  <p:sorterViewPr>
    <p:cViewPr varScale="1">
      <p:scale>
        <a:sx n="1" d="1"/>
        <a:sy n="1" d="1"/>
      </p:scale>
      <p:origin x="0" y="-3726"/>
    </p:cViewPr>
  </p:sorterViewPr>
  <p:notesViewPr>
    <p:cSldViewPr>
      <p:cViewPr>
        <p:scale>
          <a:sx n="114" d="100"/>
          <a:sy n="114" d="100"/>
        </p:scale>
        <p:origin x="-5816" y="-696"/>
      </p:cViewPr>
      <p:guideLst>
        <p:guide orient="horz" pos="3157"/>
        <p:guide pos="217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2" y="1"/>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t" anchorCtr="0" compatLnSpc="1">
            <a:prstTxWarp prst="textNoShape">
              <a:avLst/>
            </a:prstTxWarp>
          </a:bodyPr>
          <a:lstStyle>
            <a:lvl1pPr defTabSz="950060">
              <a:defRPr kumimoji="0" sz="1200">
                <a:latin typeface="Arial" charset="0"/>
              </a:defRPr>
            </a:lvl1pPr>
          </a:lstStyle>
          <a:p>
            <a:pPr>
              <a:defRPr/>
            </a:pPr>
            <a:endParaRPr lang="en-US" dirty="0"/>
          </a:p>
        </p:txBody>
      </p:sp>
      <p:sp>
        <p:nvSpPr>
          <p:cNvPr id="133123" name="Rectangle 3"/>
          <p:cNvSpPr>
            <a:spLocks noGrp="1" noChangeArrowheads="1"/>
          </p:cNvSpPr>
          <p:nvPr>
            <p:ph type="dt" sz="quarter" idx="1"/>
          </p:nvPr>
        </p:nvSpPr>
        <p:spPr bwMode="auto">
          <a:xfrm>
            <a:off x="3902669" y="1"/>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t" anchorCtr="0" compatLnSpc="1">
            <a:prstTxWarp prst="textNoShape">
              <a:avLst/>
            </a:prstTxWarp>
          </a:bodyPr>
          <a:lstStyle>
            <a:lvl1pPr algn="r" defTabSz="950060">
              <a:defRPr kumimoji="0" sz="1200">
                <a:latin typeface="Arial" charset="0"/>
              </a:defRPr>
            </a:lvl1pPr>
          </a:lstStyle>
          <a:p>
            <a:pPr>
              <a:defRPr/>
            </a:pPr>
            <a:fld id="{09BCCE66-3D35-45A4-97FA-90F9CCBB5841}" type="datetime1">
              <a:rPr lang="en-US"/>
              <a:pPr>
                <a:defRPr/>
              </a:pPr>
              <a:t>10/4/2019</a:t>
            </a:fld>
            <a:endParaRPr lang="en-US" dirty="0"/>
          </a:p>
        </p:txBody>
      </p:sp>
      <p:sp>
        <p:nvSpPr>
          <p:cNvPr id="133124" name="Rectangle 4"/>
          <p:cNvSpPr>
            <a:spLocks noGrp="1" noChangeArrowheads="1"/>
          </p:cNvSpPr>
          <p:nvPr>
            <p:ph type="ftr" sz="quarter" idx="2"/>
          </p:nvPr>
        </p:nvSpPr>
        <p:spPr bwMode="auto">
          <a:xfrm>
            <a:off x="2" y="9515726"/>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b" anchorCtr="0" compatLnSpc="1">
            <a:prstTxWarp prst="textNoShape">
              <a:avLst/>
            </a:prstTxWarp>
          </a:bodyPr>
          <a:lstStyle>
            <a:lvl1pPr defTabSz="950060">
              <a:defRPr kumimoji="0" sz="1200">
                <a:latin typeface="Arial" charset="0"/>
              </a:defRPr>
            </a:lvl1pPr>
          </a:lstStyle>
          <a:p>
            <a:pPr>
              <a:defRPr/>
            </a:pPr>
            <a:endParaRPr lang="en-US" dirty="0"/>
          </a:p>
        </p:txBody>
      </p:sp>
      <p:sp>
        <p:nvSpPr>
          <p:cNvPr id="133125" name="Rectangle 5"/>
          <p:cNvSpPr>
            <a:spLocks noGrp="1" noChangeArrowheads="1"/>
          </p:cNvSpPr>
          <p:nvPr>
            <p:ph type="sldNum" sz="quarter" idx="3"/>
          </p:nvPr>
        </p:nvSpPr>
        <p:spPr bwMode="auto">
          <a:xfrm>
            <a:off x="3902669" y="9515726"/>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b" anchorCtr="0" compatLnSpc="1">
            <a:prstTxWarp prst="textNoShape">
              <a:avLst/>
            </a:prstTxWarp>
          </a:bodyPr>
          <a:lstStyle>
            <a:lvl1pPr algn="r" defTabSz="950060">
              <a:defRPr kumimoji="0" sz="1200">
                <a:latin typeface="Arial" charset="0"/>
              </a:defRPr>
            </a:lvl1pPr>
          </a:lstStyle>
          <a:p>
            <a:pPr>
              <a:defRPr/>
            </a:pPr>
            <a:fld id="{45F96E47-C8E2-4485-8231-C437400F7202}" type="slidenum">
              <a:rPr lang="en-US"/>
              <a:pPr>
                <a:defRPr/>
              </a:pPr>
              <a:t>‹#›</a:t>
            </a:fld>
            <a:endParaRPr lang="en-US" dirty="0"/>
          </a:p>
        </p:txBody>
      </p:sp>
    </p:spTree>
    <p:extLst>
      <p:ext uri="{BB962C8B-B14F-4D97-AF65-F5344CB8AC3E}">
        <p14:creationId xmlns:p14="http://schemas.microsoft.com/office/powerpoint/2010/main" val="1127115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2" y="1"/>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t" anchorCtr="0" compatLnSpc="1">
            <a:prstTxWarp prst="textNoShape">
              <a:avLst/>
            </a:prstTxWarp>
          </a:bodyPr>
          <a:lstStyle>
            <a:lvl1pPr defTabSz="950060">
              <a:defRPr kumimoji="0" sz="1200">
                <a:latin typeface="Arial" charset="0"/>
              </a:defRPr>
            </a:lvl1pPr>
          </a:lstStyle>
          <a:p>
            <a:pPr>
              <a:defRPr/>
            </a:pPr>
            <a:endParaRPr lang="en-US" dirty="0"/>
          </a:p>
        </p:txBody>
      </p:sp>
      <p:sp>
        <p:nvSpPr>
          <p:cNvPr id="96259" name="Rectangle 3"/>
          <p:cNvSpPr>
            <a:spLocks noGrp="1" noChangeArrowheads="1"/>
          </p:cNvSpPr>
          <p:nvPr>
            <p:ph type="dt" idx="1"/>
          </p:nvPr>
        </p:nvSpPr>
        <p:spPr bwMode="auto">
          <a:xfrm>
            <a:off x="3902669" y="1"/>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t" anchorCtr="0" compatLnSpc="1">
            <a:prstTxWarp prst="textNoShape">
              <a:avLst/>
            </a:prstTxWarp>
          </a:bodyPr>
          <a:lstStyle>
            <a:lvl1pPr algn="r" defTabSz="950060">
              <a:defRPr kumimoji="0" sz="1200">
                <a:latin typeface="Arial" charset="0"/>
              </a:defRPr>
            </a:lvl1pPr>
          </a:lstStyle>
          <a:p>
            <a:pPr>
              <a:defRPr/>
            </a:pPr>
            <a:fld id="{2EB3FD11-F4A1-4B36-A0F0-C667122A5EF3}" type="datetime1">
              <a:rPr lang="en-US"/>
              <a:pPr>
                <a:defRPr/>
              </a:pPr>
              <a:t>10/4/2019</a:t>
            </a:fld>
            <a:endParaRPr lang="en-US" dirty="0"/>
          </a:p>
        </p:txBody>
      </p:sp>
      <p:sp>
        <p:nvSpPr>
          <p:cNvPr id="65540" name="Rectangle 4"/>
          <p:cNvSpPr>
            <a:spLocks noGrp="1" noRot="1" noChangeAspect="1" noChangeArrowheads="1" noTextEdit="1"/>
          </p:cNvSpPr>
          <p:nvPr>
            <p:ph type="sldImg" idx="2"/>
          </p:nvPr>
        </p:nvSpPr>
        <p:spPr bwMode="auto">
          <a:xfrm>
            <a:off x="941388" y="752475"/>
            <a:ext cx="5008562" cy="375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p:cNvSpPr>
            <a:spLocks noGrp="1" noChangeArrowheads="1"/>
          </p:cNvSpPr>
          <p:nvPr>
            <p:ph type="body" sz="quarter" idx="3"/>
          </p:nvPr>
        </p:nvSpPr>
        <p:spPr bwMode="auto">
          <a:xfrm>
            <a:off x="687883" y="4757864"/>
            <a:ext cx="5512401" cy="450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2" y="9515726"/>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b" anchorCtr="0" compatLnSpc="1">
            <a:prstTxWarp prst="textNoShape">
              <a:avLst/>
            </a:prstTxWarp>
          </a:bodyPr>
          <a:lstStyle>
            <a:lvl1pPr defTabSz="950060">
              <a:defRPr kumimoji="0" sz="1200">
                <a:latin typeface="Arial" charset="0"/>
              </a:defRPr>
            </a:lvl1pPr>
          </a:lstStyle>
          <a:p>
            <a:pPr>
              <a:defRPr/>
            </a:pPr>
            <a:endParaRPr lang="en-US" dirty="0"/>
          </a:p>
        </p:txBody>
      </p:sp>
      <p:sp>
        <p:nvSpPr>
          <p:cNvPr id="96263" name="Rectangle 7"/>
          <p:cNvSpPr>
            <a:spLocks noGrp="1" noChangeArrowheads="1"/>
          </p:cNvSpPr>
          <p:nvPr>
            <p:ph type="sldNum" sz="quarter" idx="5"/>
          </p:nvPr>
        </p:nvSpPr>
        <p:spPr bwMode="auto">
          <a:xfrm>
            <a:off x="3902669" y="9515726"/>
            <a:ext cx="2983935" cy="50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43" tIns="47474" rIns="94943" bIns="47474" numCol="1" anchor="b" anchorCtr="0" compatLnSpc="1">
            <a:prstTxWarp prst="textNoShape">
              <a:avLst/>
            </a:prstTxWarp>
          </a:bodyPr>
          <a:lstStyle>
            <a:lvl1pPr algn="r" defTabSz="950060">
              <a:defRPr kumimoji="0" sz="1200">
                <a:latin typeface="Arial" charset="0"/>
              </a:defRPr>
            </a:lvl1pPr>
          </a:lstStyle>
          <a:p>
            <a:pPr>
              <a:defRPr/>
            </a:pPr>
            <a:fld id="{650A5DD0-1CB4-4EBD-9286-DD7038B13226}" type="slidenum">
              <a:rPr lang="en-US"/>
              <a:pPr>
                <a:defRPr/>
              </a:pPr>
              <a:t>‹#›</a:t>
            </a:fld>
            <a:endParaRPr lang="en-US" dirty="0"/>
          </a:p>
        </p:txBody>
      </p:sp>
    </p:spTree>
    <p:extLst>
      <p:ext uri="{BB962C8B-B14F-4D97-AF65-F5344CB8AC3E}">
        <p14:creationId xmlns:p14="http://schemas.microsoft.com/office/powerpoint/2010/main" val="197255752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Effektiviteten ligger i at vi bygger vårt arbeid på vennskap.</a:t>
            </a:r>
          </a:p>
        </p:txBody>
      </p:sp>
      <p:sp>
        <p:nvSpPr>
          <p:cNvPr id="4" name="Plassholder for dato 3"/>
          <p:cNvSpPr>
            <a:spLocks noGrp="1"/>
          </p:cNvSpPr>
          <p:nvPr>
            <p:ph type="dt" idx="10"/>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11"/>
          </p:nvPr>
        </p:nvSpPr>
        <p:spPr/>
        <p:txBody>
          <a:bodyPr/>
          <a:lstStyle/>
          <a:p>
            <a:pPr>
              <a:defRPr/>
            </a:pPr>
            <a:fld id="{650A5DD0-1CB4-4EBD-9286-DD7038B13226}" type="slidenum">
              <a:rPr lang="en-US" smtClean="0"/>
              <a:pPr>
                <a:defRPr/>
              </a:pPr>
              <a:t>2</a:t>
            </a:fld>
            <a:endParaRPr lang="en-US" dirty="0"/>
          </a:p>
        </p:txBody>
      </p:sp>
    </p:spTree>
    <p:extLst>
      <p:ext uri="{BB962C8B-B14F-4D97-AF65-F5344CB8AC3E}">
        <p14:creationId xmlns:p14="http://schemas.microsoft.com/office/powerpoint/2010/main" val="641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Øke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vår</a:t>
            </a:r>
            <a:r>
              <a:rPr lang="en-US" sz="1200" kern="1200" dirty="0">
                <a:solidFill>
                  <a:schemeClr val="tx1"/>
                </a:solidFill>
                <a:effectLst/>
                <a:latin typeface="+mn-lt"/>
                <a:ea typeface="+mn-ea"/>
                <a:cs typeface="+mn-cs"/>
              </a:rPr>
              <a:t> even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å </a:t>
            </a:r>
            <a:r>
              <a:rPr lang="en-US" sz="1200" kern="1200" dirty="0" err="1">
                <a:solidFill>
                  <a:schemeClr val="tx1"/>
                </a:solidFill>
                <a:effectLst/>
                <a:latin typeface="+mn-lt"/>
                <a:ea typeface="+mn-ea"/>
                <a:cs typeface="+mn-cs"/>
              </a:rPr>
              <a:t>lære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utvikle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tilpasse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oss</a:t>
            </a:r>
            <a:endParaRPr lang="en-US" sz="1200" kern="1200" dirty="0">
              <a:solidFill>
                <a:schemeClr val="tx1"/>
              </a:solidFill>
              <a:effectLst/>
              <a:latin typeface="+mn-lt"/>
              <a:ea typeface="+mn-ea"/>
              <a:cs typeface="+mn-cs"/>
            </a:endParaRPr>
          </a:p>
          <a:p>
            <a:pPr marL="0" marR="0" algn="l">
              <a:lnSpc>
                <a:spcPct val="150000"/>
              </a:lnSpc>
              <a:spcBef>
                <a:spcPts val="0"/>
              </a:spcBef>
            </a:pPr>
            <a:r>
              <a:rPr lang="en-US" sz="1200" dirty="0">
                <a:effectLst/>
                <a:latin typeface="Corbel" panose="020B0503020204020204" pitchFamily="34" charset="0"/>
                <a:ea typeface="Times New Roman" panose="02020603050405020304" pitchFamily="18" charset="0"/>
                <a:cs typeface="Times New Roman" panose="02020603050405020304" pitchFamily="18" charset="0"/>
              </a:rPr>
              <a:t>Our fourth Action Plan priority is to increase our ability to adapt. Our actions will answer these questions:</a:t>
            </a:r>
          </a:p>
          <a:p>
            <a:pPr marL="0" marR="0" algn="l">
              <a:lnSpc>
                <a:spcPct val="150000"/>
              </a:lnSpc>
              <a:spcBef>
                <a:spcPts val="0"/>
              </a:spcBef>
            </a:pPr>
            <a:endParaRPr lang="en-US" sz="105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How can we adapt faster to a changing world?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How can new perspectives strengthen Rotary?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Times New Roman" panose="02020603050405020304" pitchFamily="18" charset="0"/>
                <a:cs typeface="Times New Roman" panose="02020603050405020304" pitchFamily="18" charset="0"/>
              </a:rPr>
              <a:t>What new ideas could create lasting change?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already tackling some of the big operational issues. We’re going to look at governance models, committee structures, business processes at the secretariat level and more. Everything is on the table.</a:t>
            </a:r>
          </a:p>
          <a:p>
            <a:endParaRPr lang="en-US" dirty="0"/>
          </a:p>
        </p:txBody>
      </p:sp>
      <p:sp>
        <p:nvSpPr>
          <p:cNvPr id="4" name="Slide Number Placeholder 3"/>
          <p:cNvSpPr>
            <a:spLocks noGrp="1"/>
          </p:cNvSpPr>
          <p:nvPr>
            <p:ph type="sldNum" sz="quarter" idx="10"/>
          </p:nvPr>
        </p:nvSpPr>
        <p:spPr/>
        <p:txBody>
          <a:bodyPr/>
          <a:lstStyle/>
          <a:p>
            <a:fld id="{ECF2206C-F2E9-4408-A090-1C57F73B417C}" type="slidenum">
              <a:rPr lang="en-US" smtClean="0"/>
              <a:t>13</a:t>
            </a:fld>
            <a:endParaRPr lang="en-US"/>
          </a:p>
        </p:txBody>
      </p:sp>
    </p:spTree>
    <p:extLst>
      <p:ext uri="{BB962C8B-B14F-4D97-AF65-F5344CB8AC3E}">
        <p14:creationId xmlns:p14="http://schemas.microsoft.com/office/powerpoint/2010/main" val="133285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Våre fokus</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15</a:t>
            </a:fld>
            <a:endParaRPr lang="en-US" dirty="0"/>
          </a:p>
        </p:txBody>
      </p:sp>
    </p:spTree>
    <p:extLst>
      <p:ext uri="{BB962C8B-B14F-4D97-AF65-F5344CB8AC3E}">
        <p14:creationId xmlns:p14="http://schemas.microsoft.com/office/powerpoint/2010/main" val="33217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22530" name="Notes Placeholder 2"/>
          <p:cNvSpPr>
            <a:spLocks noGrp="1"/>
          </p:cNvSpPr>
          <p:nvPr>
            <p:ph type="body" idx="1"/>
          </p:nvPr>
        </p:nvSpPr>
        <p:spPr>
          <a:ln/>
        </p:spPr>
        <p:txBody>
          <a:bodyPr/>
          <a:lstStyle/>
          <a:p>
            <a:pPr>
              <a:spcBef>
                <a:spcPts val="0"/>
              </a:spcBef>
              <a:spcAft>
                <a:spcPts val="0"/>
              </a:spcAft>
              <a:defRPr/>
            </a:pPr>
            <a:endParaRPr lang="en-US" sz="1000" dirty="0">
              <a:latin typeface="Arial"/>
              <a:ea typeface="MS Mincho"/>
            </a:endParaRPr>
          </a:p>
        </p:txBody>
      </p:sp>
      <p:sp>
        <p:nvSpPr>
          <p:cNvPr id="84995" name="Slide Number Placeholder 3"/>
          <p:cNvSpPr>
            <a:spLocks noGrp="1"/>
          </p:cNvSpPr>
          <p:nvPr>
            <p:ph type="sldNum" sz="quarter" idx="5"/>
          </p:nvPr>
        </p:nvSpPr>
        <p:spPr>
          <a:noFill/>
        </p:spPr>
        <p:txBody>
          <a:bodyPr/>
          <a:lstStyle/>
          <a:p>
            <a:pPr defTabSz="948916"/>
            <a:fld id="{BE429E74-33B5-42B9-B354-E368D2981A8E}" type="slidenum">
              <a:rPr lang="en-US" smtClean="0">
                <a:solidFill>
                  <a:srgbClr val="000000"/>
                </a:solidFill>
                <a:latin typeface="Arial" charset="0"/>
                <a:ea typeface="ヒラギノ角ゴ Pro W3"/>
                <a:cs typeface="ヒラギノ角ゴ Pro W3"/>
              </a:rPr>
              <a:pPr defTabSz="948916"/>
              <a:t>16</a:t>
            </a:fld>
            <a:endParaRPr lang="en-US" dirty="0">
              <a:solidFill>
                <a:srgbClr val="000000"/>
              </a:solidFill>
              <a:latin typeface="Arial" charset="0"/>
              <a:ea typeface="ヒラギノ角ゴ Pro W3"/>
              <a:cs typeface="ヒラギノ角ゴ Pro W3"/>
            </a:endParaRPr>
          </a:p>
        </p:txBody>
      </p:sp>
    </p:spTree>
    <p:extLst>
      <p:ext uri="{BB962C8B-B14F-4D97-AF65-F5344CB8AC3E}">
        <p14:creationId xmlns:p14="http://schemas.microsoft.com/office/powerpoint/2010/main" val="604825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Arial" charset="0"/>
                <a:ea typeface="+mn-ea"/>
                <a:cs typeface="Arial" charset="0"/>
              </a:rPr>
              <a:t>Paul Harris</a:t>
            </a:r>
            <a:r>
              <a:rPr lang="nb-NO" sz="1200" kern="1200" dirty="0">
                <a:solidFill>
                  <a:schemeClr val="tx1"/>
                </a:solidFill>
                <a:effectLst/>
                <a:latin typeface="Arial" charset="0"/>
                <a:ea typeface="+mn-ea"/>
                <a:cs typeface="Arial" charset="0"/>
              </a:rPr>
              <a:t> oppvekst i Vermont, USA, var preget av tryggheten hos besteforeldrene og kontrasten til foreldrenes helt annerledes liv. </a:t>
            </a:r>
          </a:p>
          <a:p>
            <a:r>
              <a:rPr lang="nb-NO" sz="1200" kern="1200" dirty="0">
                <a:solidFill>
                  <a:schemeClr val="tx1"/>
                </a:solidFill>
                <a:effectLst/>
                <a:latin typeface="Arial" charset="0"/>
                <a:ea typeface="+mn-ea"/>
                <a:cs typeface="Arial" charset="0"/>
              </a:rPr>
              <a:t>I studietiden ble han nysgjerrig på menneskeheten, hvordan vi oppfører oss, hvorfor ulike nasjonaliteter oppfører seg forskjellig etc. Paul Harris fikk  råd av en eldre advokat om å «make a </a:t>
            </a:r>
            <a:r>
              <a:rPr lang="nb-NO" sz="1200" kern="1200" dirty="0" err="1">
                <a:solidFill>
                  <a:schemeClr val="tx1"/>
                </a:solidFill>
                <a:effectLst/>
                <a:latin typeface="Arial" charset="0"/>
                <a:ea typeface="+mn-ea"/>
                <a:cs typeface="Arial" charset="0"/>
              </a:rPr>
              <a:t>fool</a:t>
            </a:r>
            <a:r>
              <a:rPr lang="nb-NO" sz="1200" kern="1200" dirty="0">
                <a:solidFill>
                  <a:schemeClr val="tx1"/>
                </a:solidFill>
                <a:effectLst/>
                <a:latin typeface="Arial" charset="0"/>
                <a:ea typeface="+mn-ea"/>
                <a:cs typeface="Arial" charset="0"/>
              </a:rPr>
              <a:t> </a:t>
            </a:r>
            <a:r>
              <a:rPr lang="nb-NO" sz="1200" kern="1200" dirty="0" err="1">
                <a:solidFill>
                  <a:schemeClr val="tx1"/>
                </a:solidFill>
                <a:effectLst/>
                <a:latin typeface="Arial" charset="0"/>
                <a:ea typeface="+mn-ea"/>
                <a:cs typeface="Arial" charset="0"/>
              </a:rPr>
              <a:t>of</a:t>
            </a:r>
            <a:r>
              <a:rPr lang="nb-NO" sz="1200" kern="1200" dirty="0">
                <a:solidFill>
                  <a:schemeClr val="tx1"/>
                </a:solidFill>
                <a:effectLst/>
                <a:latin typeface="Arial" charset="0"/>
                <a:ea typeface="+mn-ea"/>
                <a:cs typeface="Arial" charset="0"/>
              </a:rPr>
              <a:t> </a:t>
            </a:r>
            <a:r>
              <a:rPr lang="nb-NO" sz="1200" kern="1200" dirty="0" err="1">
                <a:solidFill>
                  <a:schemeClr val="tx1"/>
                </a:solidFill>
                <a:effectLst/>
                <a:latin typeface="Arial" charset="0"/>
                <a:ea typeface="+mn-ea"/>
                <a:cs typeface="Arial" charset="0"/>
              </a:rPr>
              <a:t>himself</a:t>
            </a:r>
            <a:r>
              <a:rPr lang="nb-NO" sz="1200" kern="1200" dirty="0">
                <a:solidFill>
                  <a:schemeClr val="tx1"/>
                </a:solidFill>
                <a:effectLst/>
                <a:latin typeface="Arial" charset="0"/>
                <a:ea typeface="+mn-ea"/>
                <a:cs typeface="Arial" charset="0"/>
              </a:rPr>
              <a:t>», gjøre noen livserfaringer i 5 år, før han etablerte sin praksis i en større by. I denne perioden var han journalist, landarbeider, skuespiller, tok jobb som kvegpasser på en båt under forferdelige forhold for å komme til London. Kom bare til Liverpool. Måtte hjem men fikk en ny tur.  Jobbet som selger for et marmorselskap. Det ga ham mulighet til å reise. Også til Europa.</a:t>
            </a:r>
          </a:p>
          <a:p>
            <a:r>
              <a:rPr lang="nb-NO" sz="1200" kern="1200" dirty="0">
                <a:solidFill>
                  <a:schemeClr val="tx1"/>
                </a:solidFill>
                <a:effectLst/>
                <a:latin typeface="Arial" charset="0"/>
                <a:ea typeface="+mn-ea"/>
                <a:cs typeface="Arial" charset="0"/>
              </a:rPr>
              <a:t>Disse årene ga ham et enestående bilde av ulike sider av arbeidslivet, han opplevede mange stater og mange land, alle slags mennesketyper: MANGFOLD</a:t>
            </a:r>
          </a:p>
          <a:p>
            <a:r>
              <a:rPr lang="nb-NO" sz="1200" kern="1200" dirty="0">
                <a:solidFill>
                  <a:schemeClr val="tx1"/>
                </a:solidFill>
                <a:effectLst/>
                <a:latin typeface="Arial" charset="0"/>
                <a:ea typeface="+mn-ea"/>
                <a:cs typeface="Arial" charset="0"/>
              </a:rPr>
              <a:t>USA var på denne tiden preget av stor grad av innvandring, ulike kulturer, trosretninger, kriminalitet, korrupsjon og fattigdom. Men USA var også mulighetens verden, der man kunne slå seg opp ved hardt arbeid, kunnskap og kanskje litt flaks.</a:t>
            </a:r>
          </a:p>
          <a:p>
            <a:r>
              <a:rPr lang="nb-NO" sz="1200" kern="1200" dirty="0">
                <a:solidFill>
                  <a:schemeClr val="tx1"/>
                </a:solidFill>
                <a:effectLst/>
                <a:latin typeface="Arial" charset="0"/>
                <a:ea typeface="+mn-ea"/>
                <a:cs typeface="Arial" charset="0"/>
              </a:rPr>
              <a:t>Etablerte Rotary i 1905 basert på vennskap.</a:t>
            </a:r>
          </a:p>
          <a:p>
            <a:r>
              <a:rPr lang="nb-NO" sz="1200" kern="1200" dirty="0">
                <a:solidFill>
                  <a:schemeClr val="tx1"/>
                </a:solidFill>
                <a:effectLst/>
                <a:latin typeface="Arial" charset="0"/>
                <a:ea typeface="+mn-ea"/>
                <a:cs typeface="Arial" charset="0"/>
              </a:rPr>
              <a:t>Leder fra forskjellige foretak skulle treffes regelmessig i en kameratslig ånd for å lære hverandre å kjenne, utveksle erfaringer og støtte hverandre i bestrebelsen på å drive hederlig virksomhet.</a:t>
            </a:r>
          </a:p>
          <a:p>
            <a:r>
              <a:rPr lang="nb-NO" sz="1200" kern="1200" dirty="0">
                <a:solidFill>
                  <a:schemeClr val="tx1"/>
                </a:solidFill>
                <a:effectLst/>
                <a:latin typeface="Arial" charset="0"/>
                <a:ea typeface="+mn-ea"/>
                <a:cs typeface="Arial" charset="0"/>
              </a:rPr>
              <a:t>Medlemskapet begrenses til en representant fra hver bransje eller yrke, fremme vidsyn, øke forståelsen og respekten for hverandre.</a:t>
            </a:r>
          </a:p>
          <a:p>
            <a:r>
              <a:rPr lang="nb-NO" sz="1200" kern="1200" dirty="0">
                <a:solidFill>
                  <a:schemeClr val="tx1"/>
                </a:solidFill>
                <a:effectLst/>
                <a:latin typeface="Arial" charset="0"/>
                <a:ea typeface="+mn-ea"/>
                <a:cs typeface="Arial" charset="0"/>
              </a:rPr>
              <a:t>De skulle møtes på hverandres arbeidssted og på den måten lære mest mulig om hverandres yrker, fremme vidsyn, øke forståelsen og respekten for hverandre.</a:t>
            </a:r>
          </a:p>
          <a:p>
            <a:r>
              <a:rPr lang="nb-NO" sz="1200" kern="1200" dirty="0">
                <a:solidFill>
                  <a:schemeClr val="tx1"/>
                </a:solidFill>
                <a:effectLst/>
                <a:latin typeface="Arial" charset="0"/>
                <a:ea typeface="+mn-ea"/>
                <a:cs typeface="Arial" charset="0"/>
              </a:rPr>
              <a:t>Så kjerneverdiene Fellesskap, mangfold, integritet og lederskap kom på plass fra år 1.</a:t>
            </a:r>
          </a:p>
          <a:p>
            <a:r>
              <a:rPr lang="nb-NO" sz="1200" kern="1200" dirty="0">
                <a:solidFill>
                  <a:schemeClr val="tx1"/>
                </a:solidFill>
                <a:effectLst/>
                <a:latin typeface="Arial" charset="0"/>
                <a:ea typeface="+mn-ea"/>
                <a:cs typeface="Arial" charset="0"/>
              </a:rPr>
              <a:t>De verdiene Paul Harris hadde med seg hjemmefra, fra sin samfunnsengasjerte bestemor og bestefar, gjorde at han mente at vennskap mellom ressurssterke mennesker var et godt grunnlag for å yte service. </a:t>
            </a:r>
          </a:p>
          <a:p>
            <a:r>
              <a:rPr lang="nb-NO" sz="1200" kern="1200" dirty="0">
                <a:solidFill>
                  <a:schemeClr val="tx1"/>
                </a:solidFill>
                <a:effectLst/>
                <a:latin typeface="Arial" charset="0"/>
                <a:ea typeface="+mn-ea"/>
                <a:cs typeface="Arial" charset="0"/>
              </a:rPr>
              <a:t>Gjennom alle sine reiser hadde han også sett og opplevd at fattigdom, sult og krig gjorde det umulig å drive vanlig god forretningsvirksomhet. Vi kan se på det som skjer i Syria i dag og hva det fører til av </a:t>
            </a:r>
            <a:r>
              <a:rPr lang="nb-NO" sz="1200" kern="1200" dirty="0" err="1">
                <a:solidFill>
                  <a:schemeClr val="tx1"/>
                </a:solidFill>
                <a:effectLst/>
                <a:latin typeface="Arial" charset="0"/>
                <a:ea typeface="+mn-ea"/>
                <a:cs typeface="Arial" charset="0"/>
              </a:rPr>
              <a:t>destabilitet</a:t>
            </a:r>
            <a:r>
              <a:rPr lang="nb-NO" sz="1200" kern="1200" dirty="0">
                <a:solidFill>
                  <a:schemeClr val="tx1"/>
                </a:solidFill>
                <a:effectLst/>
                <a:latin typeface="Arial" charset="0"/>
                <a:ea typeface="+mn-ea"/>
                <a:cs typeface="Arial" charset="0"/>
              </a:rPr>
              <a:t>. Det resulterte i  at klubben kjøpte hest til en vognmann og bygging av offentlige toaletter i Chicago. Dermed var den 5. verdien på plass. </a:t>
            </a:r>
            <a:r>
              <a:rPr lang="nb-NO" sz="1200" b="1" kern="1200" dirty="0">
                <a:solidFill>
                  <a:schemeClr val="tx1"/>
                </a:solidFill>
                <a:effectLst/>
                <a:latin typeface="Arial" charset="0"/>
                <a:ea typeface="+mn-ea"/>
                <a:cs typeface="Arial" charset="0"/>
              </a:rPr>
              <a:t>Service.</a:t>
            </a:r>
          </a:p>
          <a:p>
            <a:r>
              <a:rPr lang="nb-NO" sz="1200" kern="1200" dirty="0">
                <a:solidFill>
                  <a:schemeClr val="tx1"/>
                </a:solidFill>
                <a:effectLst/>
                <a:latin typeface="Arial" charset="0"/>
                <a:ea typeface="+mn-ea"/>
                <a:cs typeface="Arial" charset="0"/>
              </a:rPr>
              <a:t>Dette var Paul Harris og Rotary ble etablert.</a:t>
            </a:r>
          </a:p>
          <a:p>
            <a:r>
              <a:rPr lang="nb-NO" sz="1200" kern="1200" dirty="0">
                <a:solidFill>
                  <a:schemeClr val="tx1"/>
                </a:solidFill>
                <a:effectLst/>
                <a:latin typeface="Arial" charset="0"/>
                <a:ea typeface="+mn-ea"/>
                <a:cs typeface="Arial" charset="0"/>
              </a:rPr>
              <a:t> </a:t>
            </a:r>
          </a:p>
          <a:p>
            <a:r>
              <a:rPr lang="nb-NO" sz="1200" b="1" kern="1200" dirty="0">
                <a:solidFill>
                  <a:schemeClr val="tx1"/>
                </a:solidFill>
                <a:effectLst/>
                <a:latin typeface="Arial" charset="0"/>
                <a:ea typeface="+mn-ea"/>
                <a:cs typeface="Arial" charset="0"/>
              </a:rPr>
              <a:t>Arch </a:t>
            </a:r>
            <a:r>
              <a:rPr lang="nb-NO" sz="1200" b="1" kern="1200" dirty="0" err="1">
                <a:solidFill>
                  <a:schemeClr val="tx1"/>
                </a:solidFill>
                <a:effectLst/>
                <a:latin typeface="Arial" charset="0"/>
                <a:ea typeface="+mn-ea"/>
                <a:cs typeface="Arial" charset="0"/>
              </a:rPr>
              <a:t>Klumph</a:t>
            </a:r>
            <a:r>
              <a:rPr lang="nb-NO" sz="1200" b="1" kern="1200" dirty="0">
                <a:solidFill>
                  <a:schemeClr val="tx1"/>
                </a:solidFill>
                <a:effectLst/>
                <a:latin typeface="Arial" charset="0"/>
                <a:ea typeface="+mn-ea"/>
                <a:cs typeface="Arial" charset="0"/>
              </a:rPr>
              <a:t>, født 1869</a:t>
            </a:r>
            <a:r>
              <a:rPr lang="nb-NO" sz="1200" kern="1200" dirty="0">
                <a:solidFill>
                  <a:schemeClr val="tx1"/>
                </a:solidFill>
                <a:effectLst/>
                <a:latin typeface="Arial" charset="0"/>
                <a:ea typeface="+mn-ea"/>
                <a:cs typeface="Arial" charset="0"/>
              </a:rPr>
              <a:t> kom fra Pennsylvania og var av tysk avstamning. Han måtte forsørge familien fra han var 12 år, og gikk samtidig på kveldsskole. Gjennom fritidsaktivitet i et amatørteater ble han kjent med sønnen til en trelasthandler. Her jobbet han for 1 dollar om dagen, gjorde det bra og jobbet seg opp. I 1912 var han eneeier av selskapet. </a:t>
            </a:r>
          </a:p>
          <a:p>
            <a:r>
              <a:rPr lang="nb-NO" sz="1200" kern="1200" dirty="0">
                <a:solidFill>
                  <a:schemeClr val="tx1"/>
                </a:solidFill>
                <a:effectLst/>
                <a:latin typeface="Arial" charset="0"/>
                <a:ea typeface="+mn-ea"/>
                <a:cs typeface="Arial" charset="0"/>
              </a:rPr>
              <a:t>I tillegg var han svært musikalsk og spilte fløyte.</a:t>
            </a:r>
          </a:p>
          <a:p>
            <a:r>
              <a:rPr lang="nb-NO" sz="1200" kern="1200" dirty="0">
                <a:solidFill>
                  <a:schemeClr val="tx1"/>
                </a:solidFill>
                <a:effectLst/>
                <a:latin typeface="Arial" charset="0"/>
                <a:ea typeface="+mn-ea"/>
                <a:cs typeface="Arial" charset="0"/>
              </a:rPr>
              <a:t>Han var RI-president i 1916-1917 og regnes som Rotary Foundations far:</a:t>
            </a:r>
          </a:p>
          <a:p>
            <a:r>
              <a:rPr lang="nb-NO" sz="1200" kern="1200" dirty="0">
                <a:solidFill>
                  <a:schemeClr val="tx1"/>
                </a:solidFill>
                <a:effectLst/>
                <a:latin typeface="Arial" charset="0"/>
                <a:ea typeface="+mn-ea"/>
                <a:cs typeface="Arial" charset="0"/>
              </a:rPr>
              <a:t>Det er ikke nok å ha entusiasme og engasjement for å nå </a:t>
            </a:r>
            <a:r>
              <a:rPr lang="nb-NO" sz="1200" kern="1200" dirty="0" err="1">
                <a:solidFill>
                  <a:schemeClr val="tx1"/>
                </a:solidFill>
                <a:effectLst/>
                <a:latin typeface="Arial" charset="0"/>
                <a:ea typeface="+mn-ea"/>
                <a:cs typeface="Arial" charset="0"/>
              </a:rPr>
              <a:t>Rotarys</a:t>
            </a:r>
            <a:r>
              <a:rPr lang="nb-NO" sz="1200" kern="1200" dirty="0">
                <a:solidFill>
                  <a:schemeClr val="tx1"/>
                </a:solidFill>
                <a:effectLst/>
                <a:latin typeface="Arial" charset="0"/>
                <a:ea typeface="+mn-ea"/>
                <a:cs typeface="Arial" charset="0"/>
              </a:rPr>
              <a:t> mål om internasjonal forståelse og fred i verden.</a:t>
            </a:r>
          </a:p>
          <a:p>
            <a:r>
              <a:rPr lang="nb-NO" sz="1200" kern="1200" dirty="0">
                <a:solidFill>
                  <a:schemeClr val="tx1"/>
                </a:solidFill>
                <a:effectLst/>
                <a:latin typeface="Arial" charset="0"/>
                <a:ea typeface="+mn-ea"/>
                <a:cs typeface="Arial" charset="0"/>
              </a:rPr>
              <a:t>Vi må også ha et verktøy. </a:t>
            </a:r>
            <a:r>
              <a:rPr lang="nb-NO" sz="1200" kern="1200" dirty="0" err="1">
                <a:solidFill>
                  <a:schemeClr val="tx1"/>
                </a:solidFill>
                <a:effectLst/>
                <a:latin typeface="Arial" charset="0"/>
                <a:ea typeface="+mn-ea"/>
                <a:cs typeface="Arial" charset="0"/>
              </a:rPr>
              <a:t>Rotaryfondet</a:t>
            </a:r>
            <a:r>
              <a:rPr lang="nb-NO" sz="1200" kern="1200" dirty="0">
                <a:solidFill>
                  <a:schemeClr val="tx1"/>
                </a:solidFill>
                <a:effectLst/>
                <a:latin typeface="Arial" charset="0"/>
                <a:ea typeface="+mn-ea"/>
                <a:cs typeface="Arial" charset="0"/>
              </a:rPr>
              <a:t> er dette verktøyet.</a:t>
            </a:r>
          </a:p>
          <a:p>
            <a:endParaRPr lang="nb-NO" dirty="0"/>
          </a:p>
        </p:txBody>
      </p:sp>
      <p:sp>
        <p:nvSpPr>
          <p:cNvPr id="4" name="Plassholder for dato 3"/>
          <p:cNvSpPr>
            <a:spLocks noGrp="1"/>
          </p:cNvSpPr>
          <p:nvPr>
            <p:ph type="dt" idx="10"/>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11"/>
          </p:nvPr>
        </p:nvSpPr>
        <p:spPr/>
        <p:txBody>
          <a:bodyPr/>
          <a:lstStyle/>
          <a:p>
            <a:pPr>
              <a:defRPr/>
            </a:pPr>
            <a:fld id="{650A5DD0-1CB4-4EBD-9286-DD7038B13226}" type="slidenum">
              <a:rPr lang="en-US" smtClean="0"/>
              <a:pPr>
                <a:defRPr/>
              </a:pPr>
              <a:t>17</a:t>
            </a:fld>
            <a:endParaRPr lang="en-US" dirty="0"/>
          </a:p>
        </p:txBody>
      </p:sp>
    </p:spTree>
    <p:extLst>
      <p:ext uri="{BB962C8B-B14F-4D97-AF65-F5344CB8AC3E}">
        <p14:creationId xmlns:p14="http://schemas.microsoft.com/office/powerpoint/2010/main" val="98619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Rotaract</a:t>
            </a:r>
            <a:r>
              <a:rPr lang="nb-NO" dirty="0"/>
              <a:t> er medlem av RI</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19</a:t>
            </a:fld>
            <a:endParaRPr lang="en-US" dirty="0"/>
          </a:p>
        </p:txBody>
      </p:sp>
    </p:spTree>
    <p:extLst>
      <p:ext uri="{BB962C8B-B14F-4D97-AF65-F5344CB8AC3E}">
        <p14:creationId xmlns:p14="http://schemas.microsoft.com/office/powerpoint/2010/main" val="209789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ikke bare benken</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23</a:t>
            </a:fld>
            <a:endParaRPr lang="en-US" dirty="0"/>
          </a:p>
        </p:txBody>
      </p:sp>
    </p:spTree>
    <p:extLst>
      <p:ext uri="{BB962C8B-B14F-4D97-AF65-F5344CB8AC3E}">
        <p14:creationId xmlns:p14="http://schemas.microsoft.com/office/powerpoint/2010/main" val="25437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Leif Harald vil helt sikkert si mer om dette</a:t>
            </a:r>
          </a:p>
          <a:p>
            <a:pPr marL="0" indent="0">
              <a:buNone/>
            </a:pPr>
            <a:r>
              <a:rPr lang="nb-NO" dirty="0"/>
              <a:t>Flere og yngre medlemmer</a:t>
            </a:r>
          </a:p>
          <a:p>
            <a:pPr marL="0" indent="0">
              <a:buNone/>
            </a:pPr>
            <a:r>
              <a:rPr lang="nb-NO" dirty="0"/>
              <a:t>Rotary </a:t>
            </a:r>
            <a:r>
              <a:rPr lang="nb-NO" dirty="0" err="1"/>
              <a:t>Leadership</a:t>
            </a:r>
            <a:r>
              <a:rPr lang="nb-NO" dirty="0"/>
              <a:t> </a:t>
            </a:r>
            <a:r>
              <a:rPr lang="nb-NO" dirty="0" err="1"/>
              <a:t>Institute</a:t>
            </a:r>
            <a:endParaRPr lang="nb-NO" dirty="0"/>
          </a:p>
          <a:p>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24</a:t>
            </a:fld>
            <a:endParaRPr lang="en-US" dirty="0"/>
          </a:p>
        </p:txBody>
      </p:sp>
    </p:spTree>
    <p:extLst>
      <p:ext uri="{BB962C8B-B14F-4D97-AF65-F5344CB8AC3E}">
        <p14:creationId xmlns:p14="http://schemas.microsoft.com/office/powerpoint/2010/main" val="226262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at vi er aktive!</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25</a:t>
            </a:fld>
            <a:endParaRPr lang="en-US" dirty="0"/>
          </a:p>
        </p:txBody>
      </p:sp>
    </p:spTree>
    <p:extLst>
      <p:ext uri="{BB962C8B-B14F-4D97-AF65-F5344CB8AC3E}">
        <p14:creationId xmlns:p14="http://schemas.microsoft.com/office/powerpoint/2010/main" val="4139173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Pakistan 66</a:t>
            </a:r>
          </a:p>
          <a:p>
            <a:r>
              <a:rPr lang="nb-NO" dirty="0"/>
              <a:t>Afghanistan 16</a:t>
            </a:r>
          </a:p>
          <a:p>
            <a:r>
              <a:rPr lang="nb-NO" dirty="0"/>
              <a:t>Nigeria O</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27</a:t>
            </a:fld>
            <a:endParaRPr lang="en-US" dirty="0"/>
          </a:p>
        </p:txBody>
      </p:sp>
    </p:spTree>
    <p:extLst>
      <p:ext uri="{BB962C8B-B14F-4D97-AF65-F5344CB8AC3E}">
        <p14:creationId xmlns:p14="http://schemas.microsoft.com/office/powerpoint/2010/main" val="39562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Nigeria: Overvåking ved hjelp av satellitt.</a:t>
            </a:r>
          </a:p>
          <a:p>
            <a:r>
              <a:rPr lang="nb-NO" dirty="0"/>
              <a:t>Fant 10 000 landsbyer ingen visste om</a:t>
            </a:r>
          </a:p>
          <a:p>
            <a:r>
              <a:rPr lang="nb-NO" dirty="0"/>
              <a:t>Hvert enkelt tilfelle utforskes </a:t>
            </a:r>
          </a:p>
        </p:txBody>
      </p:sp>
      <p:sp>
        <p:nvSpPr>
          <p:cNvPr id="4" name="Plassholder for lysbildenummer 3"/>
          <p:cNvSpPr>
            <a:spLocks noGrp="1"/>
          </p:cNvSpPr>
          <p:nvPr>
            <p:ph type="sldNum" sz="quarter" idx="5"/>
          </p:nvPr>
        </p:nvSpPr>
        <p:spPr/>
        <p:txBody>
          <a:bodyPr/>
          <a:lstStyle/>
          <a:p>
            <a:fld id="{C1A264DE-575E-4D4B-B678-0474FE314CD9}" type="slidenum">
              <a:rPr lang="en-US" smtClean="0"/>
              <a:t>28</a:t>
            </a:fld>
            <a:endParaRPr lang="en-US" dirty="0"/>
          </a:p>
        </p:txBody>
      </p:sp>
    </p:spTree>
    <p:extLst>
      <p:ext uri="{BB962C8B-B14F-4D97-AF65-F5344CB8AC3E}">
        <p14:creationId xmlns:p14="http://schemas.microsoft.com/office/powerpoint/2010/main" val="380508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a:t>
            </a:fld>
            <a:endParaRPr lang="en-US" dirty="0"/>
          </a:p>
        </p:txBody>
      </p:sp>
    </p:spTree>
    <p:extLst>
      <p:ext uri="{BB962C8B-B14F-4D97-AF65-F5344CB8AC3E}">
        <p14:creationId xmlns:p14="http://schemas.microsoft.com/office/powerpoint/2010/main" val="3538892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From Uppsala Peace Centre, Magnus </a:t>
            </a:r>
            <a:r>
              <a:rPr lang="nb-NO" dirty="0" err="1"/>
              <a:t>Øberg</a:t>
            </a:r>
            <a:r>
              <a:rPr lang="nb-NO" u="none" dirty="0"/>
              <a:t>:</a:t>
            </a:r>
          </a:p>
          <a:p>
            <a:r>
              <a:rPr lang="nb-NO" u="none" dirty="0"/>
              <a:t>This is </a:t>
            </a:r>
            <a:r>
              <a:rPr lang="nb-NO" u="none" dirty="0" err="1"/>
              <a:t>what</a:t>
            </a:r>
            <a:r>
              <a:rPr lang="nb-NO" u="none" dirty="0"/>
              <a:t> </a:t>
            </a:r>
            <a:r>
              <a:rPr lang="nb-NO" u="none" dirty="0" err="1"/>
              <a:t>we</a:t>
            </a:r>
            <a:r>
              <a:rPr lang="nb-NO" u="none" dirty="0"/>
              <a:t> </a:t>
            </a:r>
            <a:r>
              <a:rPr lang="nb-NO" u="none" dirty="0" err="1"/>
              <a:t>see</a:t>
            </a:r>
            <a:r>
              <a:rPr lang="nb-NO" u="none" dirty="0"/>
              <a:t> in </a:t>
            </a:r>
            <a:r>
              <a:rPr lang="nb-NO" u="none" dirty="0" err="1"/>
              <a:t>the</a:t>
            </a:r>
            <a:r>
              <a:rPr lang="nb-NO" u="none" dirty="0"/>
              <a:t> </a:t>
            </a:r>
            <a:r>
              <a:rPr lang="nb-NO" u="none" dirty="0" err="1"/>
              <a:t>news</a:t>
            </a:r>
            <a:endParaRPr lang="nb-NO" u="none" dirty="0"/>
          </a:p>
          <a:p>
            <a:r>
              <a:rPr lang="nb-NO" u="none" dirty="0" err="1"/>
              <a:t>Violence</a:t>
            </a:r>
            <a:r>
              <a:rPr lang="nb-NO" u="none" dirty="0"/>
              <a:t> and </a:t>
            </a:r>
            <a:r>
              <a:rPr lang="nb-NO" u="none" dirty="0" err="1"/>
              <a:t>war</a:t>
            </a:r>
            <a:endParaRPr lang="nb-NO" u="none" dirty="0"/>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30</a:t>
            </a:fld>
            <a:endParaRPr lang="en-US" altLang="nb-NO"/>
          </a:p>
        </p:txBody>
      </p:sp>
    </p:spTree>
    <p:extLst>
      <p:ext uri="{BB962C8B-B14F-4D97-AF65-F5344CB8AC3E}">
        <p14:creationId xmlns:p14="http://schemas.microsoft.com/office/powerpoint/2010/main" val="3505704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This is </a:t>
            </a:r>
            <a:r>
              <a:rPr lang="nb-NO" dirty="0" err="1"/>
              <a:t>what</a:t>
            </a:r>
            <a:r>
              <a:rPr lang="nb-NO" dirty="0"/>
              <a:t> </a:t>
            </a:r>
            <a:r>
              <a:rPr lang="nb-NO" dirty="0" err="1"/>
              <a:t>we</a:t>
            </a:r>
            <a:r>
              <a:rPr lang="nb-NO" dirty="0"/>
              <a:t> never </a:t>
            </a:r>
            <a:r>
              <a:rPr lang="nb-NO" dirty="0" err="1"/>
              <a:t>see</a:t>
            </a:r>
            <a:endParaRPr lang="nb-NO" dirty="0"/>
          </a:p>
          <a:p>
            <a:r>
              <a:rPr lang="nb-NO" dirty="0"/>
              <a:t>Development, </a:t>
            </a:r>
            <a:r>
              <a:rPr lang="nb-NO" dirty="0" err="1"/>
              <a:t>construction</a:t>
            </a:r>
            <a:r>
              <a:rPr lang="nb-NO" dirty="0"/>
              <a:t>, Peace Price </a:t>
            </a:r>
            <a:r>
              <a:rPr lang="nb-NO" dirty="0" err="1"/>
              <a:t>Winners</a:t>
            </a:r>
            <a:r>
              <a:rPr lang="nb-NO" dirty="0"/>
              <a:t> (</a:t>
            </a:r>
            <a:r>
              <a:rPr lang="nb-NO" dirty="0" err="1"/>
              <a:t>leureates</a:t>
            </a:r>
            <a:r>
              <a:rPr lang="nb-NO" dirty="0"/>
              <a:t>), </a:t>
            </a:r>
            <a:r>
              <a:rPr lang="nb-NO" dirty="0" err="1"/>
              <a:t>refugees</a:t>
            </a:r>
            <a:r>
              <a:rPr lang="nb-NO" dirty="0"/>
              <a:t> </a:t>
            </a:r>
            <a:r>
              <a:rPr lang="nb-NO" dirty="0" err="1"/>
              <a:t>getting</a:t>
            </a:r>
            <a:r>
              <a:rPr lang="nb-NO" dirty="0"/>
              <a:t> </a:t>
            </a:r>
            <a:r>
              <a:rPr lang="nb-NO" dirty="0" err="1"/>
              <a:t>help</a:t>
            </a:r>
            <a:endParaRPr lang="nb-NO" dirty="0"/>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31</a:t>
            </a:fld>
            <a:endParaRPr lang="en-US" altLang="nb-NO"/>
          </a:p>
        </p:txBody>
      </p:sp>
    </p:spTree>
    <p:extLst>
      <p:ext uri="{BB962C8B-B14F-4D97-AF65-F5344CB8AC3E}">
        <p14:creationId xmlns:p14="http://schemas.microsoft.com/office/powerpoint/2010/main" val="1160400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år mer enn 1400 </a:t>
            </a:r>
            <a:r>
              <a:rPr lang="nb-NO" dirty="0" err="1"/>
              <a:t>søknder</a:t>
            </a:r>
            <a:endParaRPr lang="nb-NO" dirty="0"/>
          </a:p>
          <a:p>
            <a:r>
              <a:rPr lang="nb-NO" dirty="0"/>
              <a:t>660 av disse er kvalifiserte</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33</a:t>
            </a:fld>
            <a:endParaRPr lang="en-US" dirty="0"/>
          </a:p>
        </p:txBody>
      </p:sp>
    </p:spTree>
    <p:extLst>
      <p:ext uri="{BB962C8B-B14F-4D97-AF65-F5344CB8AC3E}">
        <p14:creationId xmlns:p14="http://schemas.microsoft.com/office/powerpoint/2010/main" val="2652163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1980: Ide om mer fredsarbeid. 1988-1991:  10 Rotar Peace Forum ble gjennomført: Evanstone, Costa Rica, Nice, Hiroshima, Elfenbenskysten, Melbourne, Brazil, England, India, og Brazil igjen.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150 millioner mennesker døde pga krigshandlinger i det 20. århundre. Det blodigste i menneskenes historie.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De første 50 årene etter 2. verdenskrig hadde 120 kriger, 25 mill mennesker drept og 75 millioner alvorlig skadd.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Det næremt seg 50 år siden Paul Harris død. Hvordan kunne det markeres? Hvordan kan vi få størst mulig effekt? Ved å sattse på utdanning.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Gjennom utdanning av spesialister  - Peace Fellows. Ideen om fredsstudiet var et faktum. Først tilbud om masterstudie.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Deretter 3mndrs kurset er rettet mot velutdannende personer som har arbeidet i feltet minst 5 år og som klarer å ta fri 3 mndr.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I begynnelsen: 7 universiteter, dekket 4 verdensdeler. Duke (USA), International Christian University(Japan) Scinece Po, Frankrike, Universidad El Salvador, Argentina, Bradford, England, Berkeley, USA, Queensland, Australia.</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Ønsket alle verdensdeler representert. El Salvadr og Frankrike falt ut. Sverige kom inn.</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6 sentere fordelt på 7 universiteter.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På denne måten kom studiet og setrtifiseringskurset under samme tak.</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2009 Berkeley gikk 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2011 Universidad del Salvador i Argentain faser ut og Uppsala kom inn</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nb-NO" dirty="0"/>
              <a:t>Kull, ferdig i 2004 hadde 68 studenter fra 29 land</a:t>
            </a:r>
          </a:p>
          <a:p>
            <a:pPr marL="0" indent="0">
              <a:buNone/>
            </a:pPr>
            <a:r>
              <a:rPr lang="nb-NO" sz="1200" b="1" dirty="0"/>
              <a:t>6 sentere – 7 universitet</a:t>
            </a:r>
          </a:p>
          <a:p>
            <a:r>
              <a:rPr lang="nb-NO" sz="1200" dirty="0"/>
              <a:t>University of Queensland, Australia</a:t>
            </a:r>
          </a:p>
          <a:p>
            <a:r>
              <a:rPr lang="nb-NO" sz="1200" dirty="0"/>
              <a:t>University of Bradford, England</a:t>
            </a:r>
          </a:p>
          <a:p>
            <a:r>
              <a:rPr lang="nb-NO" sz="1200" dirty="0"/>
              <a:t>International Christian University, Japan</a:t>
            </a:r>
          </a:p>
          <a:p>
            <a:r>
              <a:rPr lang="nb-NO" sz="1200" dirty="0"/>
              <a:t>Uppsala Universitet, Sverige</a:t>
            </a:r>
          </a:p>
          <a:p>
            <a:r>
              <a:rPr lang="nb-NO" sz="1200" dirty="0"/>
              <a:t>Duke University/University of Nort Carolina, Chapell Hill USA</a:t>
            </a:r>
          </a:p>
          <a:p>
            <a:r>
              <a:rPr lang="nb-NO" sz="1200" dirty="0"/>
              <a:t>Chualalongkorn University, Thailand (3 mndr sertificat)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Søknader til fredsstipend økte med 59% fra 2015 - 2017</a:t>
            </a:r>
          </a:p>
          <a:p>
            <a:endParaRPr lang="nb-NO" sz="1200" dirty="0"/>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34</a:t>
            </a:fld>
            <a:endParaRPr lang="en-US" altLang="nb-NO"/>
          </a:p>
        </p:txBody>
      </p:sp>
    </p:spTree>
    <p:extLst>
      <p:ext uri="{BB962C8B-B14F-4D97-AF65-F5344CB8AC3E}">
        <p14:creationId xmlns:p14="http://schemas.microsoft.com/office/powerpoint/2010/main" val="249379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effectLst/>
              </a:rPr>
              <a:t>Throughout Rotary’s 75-year history with the United Nations– and beyond– Rotarians have helped people displaced by war, famine, and climate. However, Refugees are not just beneficiaries of international assistance; many have under– or un-utilized– skills to be a resource in the communities in which they settle. </a:t>
            </a:r>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35</a:t>
            </a:fld>
            <a:endParaRPr lang="en-US" dirty="0"/>
          </a:p>
        </p:txBody>
      </p:sp>
    </p:spTree>
    <p:extLst>
      <p:ext uri="{BB962C8B-B14F-4D97-AF65-F5344CB8AC3E}">
        <p14:creationId xmlns:p14="http://schemas.microsoft.com/office/powerpoint/2010/main" val="31960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134">
              <a:defRPr/>
            </a:pPr>
            <a:r>
              <a:rPr lang="nb-NO" dirty="0"/>
              <a:t>1306 Global </a:t>
            </a:r>
            <a:r>
              <a:rPr lang="nb-NO" dirty="0" err="1"/>
              <a:t>Grants</a:t>
            </a:r>
            <a:r>
              <a:rPr lang="nb-NO" dirty="0"/>
              <a:t> </a:t>
            </a:r>
            <a:r>
              <a:rPr lang="nb-NO" dirty="0" err="1"/>
              <a:t>ca</a:t>
            </a:r>
            <a:r>
              <a:rPr lang="nb-NO" dirty="0"/>
              <a:t> USD 100 </a:t>
            </a:r>
            <a:r>
              <a:rPr lang="nb-NO" dirty="0" err="1"/>
              <a:t>mill</a:t>
            </a:r>
            <a:r>
              <a:rPr lang="nb-NO" dirty="0"/>
              <a:t> cash</a:t>
            </a:r>
          </a:p>
          <a:p>
            <a:r>
              <a:rPr lang="nb-NO" dirty="0"/>
              <a:t>Full score for 11th. time</a:t>
            </a:r>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36</a:t>
            </a:fld>
            <a:endParaRPr lang="en-US" dirty="0"/>
          </a:p>
        </p:txBody>
      </p:sp>
    </p:spTree>
    <p:extLst>
      <p:ext uri="{BB962C8B-B14F-4D97-AF65-F5344CB8AC3E}">
        <p14:creationId xmlns:p14="http://schemas.microsoft.com/office/powerpoint/2010/main" val="115282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Begynte uformelt i 1928 med </a:t>
            </a:r>
            <a:r>
              <a:rPr lang="nb-NO" dirty="0" err="1"/>
              <a:t>Esperantointresserte</a:t>
            </a:r>
            <a:r>
              <a:rPr lang="nb-NO" dirty="0"/>
              <a:t> rotarianere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Formålet har variert men er fortsatt å samle </a:t>
            </a:r>
            <a:r>
              <a:rPr lang="nb-NO" dirty="0" err="1"/>
              <a:t>rotaryfamilien</a:t>
            </a:r>
            <a:r>
              <a:rPr lang="nb-NO" dirty="0"/>
              <a:t> i vennskap og legge til rette for møteplasser der man kan dyrke og nyte favoritthobby og yrkesaktivitet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Eks: </a:t>
            </a:r>
            <a:r>
              <a:rPr lang="nb-NO" dirty="0" err="1"/>
              <a:t>Yachting</a:t>
            </a:r>
            <a:r>
              <a:rPr lang="nb-NO" dirty="0"/>
              <a:t>: oppfordre til høy standard i sjømannskap gjennom anerkjente etikette på sjøen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37</a:t>
            </a:fld>
            <a:endParaRPr lang="en-US" dirty="0"/>
          </a:p>
        </p:txBody>
      </p:sp>
    </p:spTree>
    <p:extLst>
      <p:ext uri="{BB962C8B-B14F-4D97-AF65-F5344CB8AC3E}">
        <p14:creationId xmlns:p14="http://schemas.microsoft.com/office/powerpoint/2010/main" val="998943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07" charset="0"/>
                <a:ea typeface="ＭＳ Ｐゴシック" charset="0"/>
                <a:cs typeface="ヒラギノ角ゴ Pro W3" pitchFamily="-107" charset="-128"/>
              </a:rPr>
              <a:t>Rotarian Action Groups </a:t>
            </a:r>
            <a:r>
              <a:rPr lang="en-US" sz="1200" kern="1200" dirty="0" err="1">
                <a:solidFill>
                  <a:schemeClr val="tx1"/>
                </a:solidFill>
                <a:effectLst/>
                <a:latin typeface="Arial" pitchFamily="-107" charset="0"/>
                <a:ea typeface="ＭＳ Ｐゴシック" charset="0"/>
                <a:cs typeface="ヒラギノ角ゴ Pro W3" pitchFamily="-107" charset="-128"/>
              </a:rPr>
              <a:t>tilbyr</a:t>
            </a:r>
            <a:r>
              <a:rPr lang="en-US" sz="1200" kern="1200" dirty="0">
                <a:solidFill>
                  <a:schemeClr val="tx1"/>
                </a:solidFill>
                <a:effectLst/>
                <a:latin typeface="Arial" pitchFamily="-107" charset="0"/>
                <a:ea typeface="ＭＳ Ｐゴシック" charset="0"/>
                <a:cs typeface="ヒラギノ角ゴ Pro W3" pitchFamily="-107" charset="-128"/>
              </a:rPr>
              <a:t> assistance og </a:t>
            </a:r>
            <a:r>
              <a:rPr lang="en-US" sz="1200" kern="1200" dirty="0" err="1">
                <a:solidFill>
                  <a:schemeClr val="tx1"/>
                </a:solidFill>
                <a:effectLst/>
                <a:latin typeface="Arial" pitchFamily="-107" charset="0"/>
                <a:ea typeface="ＭＳ Ｐゴシック" charset="0"/>
                <a:cs typeface="ヒラギノ角ゴ Pro W3" pitchFamily="-107" charset="-128"/>
              </a:rPr>
              <a:t>støtte</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til</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Rotaryklubber</a:t>
            </a:r>
            <a:r>
              <a:rPr lang="en-US" sz="1200" kern="1200" dirty="0">
                <a:solidFill>
                  <a:schemeClr val="tx1"/>
                </a:solidFill>
                <a:effectLst/>
                <a:latin typeface="Arial" pitchFamily="-107" charset="0"/>
                <a:ea typeface="ＭＳ Ｐゴシック" charset="0"/>
                <a:cs typeface="ヒラギノ角ゴ Pro W3" pitchFamily="-107" charset="-128"/>
              </a:rPr>
              <a:t> og </a:t>
            </a:r>
            <a:r>
              <a:rPr lang="en-US" sz="1200" kern="1200" dirty="0" err="1">
                <a:solidFill>
                  <a:schemeClr val="tx1"/>
                </a:solidFill>
                <a:effectLst/>
                <a:latin typeface="Arial" pitchFamily="-107" charset="0"/>
                <a:ea typeface="ＭＳ Ｐゴシック" charset="0"/>
                <a:cs typeface="ヒラギノ角ゴ Pro W3" pitchFamily="-107" charset="-128"/>
              </a:rPr>
              <a:t>distrikt</a:t>
            </a:r>
            <a:r>
              <a:rPr lang="en-US" sz="1200" kern="1200" dirty="0">
                <a:solidFill>
                  <a:schemeClr val="tx1"/>
                </a:solidFill>
                <a:effectLst/>
                <a:latin typeface="Arial" pitchFamily="-107" charset="0"/>
                <a:ea typeface="ＭＳ Ｐゴシック" charset="0"/>
                <a:cs typeface="ヒラギノ角ゴ Pro W3" pitchFamily="-107" charset="-128"/>
              </a:rPr>
              <a:t> I </a:t>
            </a:r>
            <a:r>
              <a:rPr lang="en-US" sz="1200" kern="1200" dirty="0" err="1">
                <a:solidFill>
                  <a:schemeClr val="tx1"/>
                </a:solidFill>
                <a:effectLst/>
                <a:latin typeface="Arial" pitchFamily="-107" charset="0"/>
                <a:ea typeface="ＭＳ Ｐゴシック" charset="0"/>
                <a:cs typeface="ヒラギノ角ゴ Pro W3" pitchFamily="-107" charset="-128"/>
              </a:rPr>
              <a:t>arbeidet</a:t>
            </a:r>
            <a:r>
              <a:rPr lang="en-US" sz="1200" kern="1200" dirty="0">
                <a:solidFill>
                  <a:schemeClr val="tx1"/>
                </a:solidFill>
                <a:effectLst/>
                <a:latin typeface="Arial" pitchFamily="-107" charset="0"/>
                <a:ea typeface="ＭＳ Ｐゴシック" charset="0"/>
                <a:cs typeface="ヒラギノ角ゴ Pro W3" pitchFamily="-107" charset="-128"/>
              </a:rPr>
              <a:t> med å </a:t>
            </a:r>
            <a:r>
              <a:rPr lang="en-US" sz="1200" kern="1200" dirty="0" err="1">
                <a:solidFill>
                  <a:schemeClr val="tx1"/>
                </a:solidFill>
                <a:effectLst/>
                <a:latin typeface="Arial" pitchFamily="-107" charset="0"/>
                <a:ea typeface="ＭＳ Ｐゴシック" charset="0"/>
                <a:cs typeface="ヒラギノ角ゴ Pro W3" pitchFamily="-107" charset="-128"/>
              </a:rPr>
              <a:t>planlegge</a:t>
            </a:r>
            <a:r>
              <a:rPr lang="en-US" sz="1200" kern="1200" dirty="0">
                <a:solidFill>
                  <a:schemeClr val="tx1"/>
                </a:solidFill>
                <a:effectLst/>
                <a:latin typeface="Arial" pitchFamily="-107" charset="0"/>
                <a:ea typeface="ＭＳ Ｐゴシック" charset="0"/>
                <a:cs typeface="ヒラギノ角ゴ Pro W3" pitchFamily="-107" charset="-128"/>
              </a:rPr>
              <a:t> og </a:t>
            </a:r>
            <a:r>
              <a:rPr lang="en-US" sz="1200" kern="1200" dirty="0" err="1">
                <a:solidFill>
                  <a:schemeClr val="tx1"/>
                </a:solidFill>
                <a:effectLst/>
                <a:latin typeface="Arial" pitchFamily="-107" charset="0"/>
                <a:ea typeface="ＭＳ Ｐゴシック" charset="0"/>
                <a:cs typeface="ヒラギノ角ゴ Pro W3" pitchFamily="-107" charset="-128"/>
              </a:rPr>
              <a:t>implementereserviceprosjekter</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innenfor</a:t>
            </a:r>
            <a:r>
              <a:rPr lang="en-US" sz="1200" kern="1200" dirty="0">
                <a:solidFill>
                  <a:schemeClr val="tx1"/>
                </a:solidFill>
                <a:effectLst/>
                <a:latin typeface="Arial" pitchFamily="-107" charset="0"/>
                <a:ea typeface="ＭＳ Ｐゴシック" charset="0"/>
                <a:cs typeface="ヒラギノ角ゴ Pro W3" pitchFamily="-107" charset="-128"/>
              </a:rPr>
              <a:t> sine respective </a:t>
            </a:r>
            <a:r>
              <a:rPr lang="en-US" sz="1200" kern="1200" dirty="0" err="1">
                <a:solidFill>
                  <a:schemeClr val="tx1"/>
                </a:solidFill>
                <a:effectLst/>
                <a:latin typeface="Arial" pitchFamily="-107" charset="0"/>
                <a:ea typeface="ＭＳ Ｐゴシック" charset="0"/>
                <a:cs typeface="ヒラギノ角ゴ Pro W3" pitchFamily="-107" charset="-128"/>
              </a:rPr>
              <a:t>fagområder</a:t>
            </a:r>
            <a:endParaRPr lang="nb-NO" sz="1200" kern="1200" dirty="0">
              <a:solidFill>
                <a:schemeClr val="tx1"/>
              </a:solidFill>
              <a:effectLst/>
              <a:latin typeface="Arial" pitchFamily="-107" charset="0"/>
              <a:ea typeface="ＭＳ Ｐゴシック" charset="0"/>
              <a:cs typeface="ヒラギノ角ゴ Pro W3" pitchFamily="-107" charset="-128"/>
            </a:endParaRPr>
          </a:p>
          <a:p>
            <a:endParaRPr lang="nb-NO" dirty="0"/>
          </a:p>
          <a:p>
            <a:r>
              <a:rPr lang="nb-NO" dirty="0"/>
              <a:t>Aksjonsdrevet gruppe, godkjent av RI. </a:t>
            </a:r>
          </a:p>
          <a:p>
            <a:r>
              <a:rPr lang="nb-NO" dirty="0"/>
              <a:t>Består av Rotarianere, deres partnere, </a:t>
            </a:r>
            <a:r>
              <a:rPr lang="nb-NO" dirty="0" err="1"/>
              <a:t>Rotaractere</a:t>
            </a:r>
            <a:r>
              <a:rPr lang="nb-NO" dirty="0"/>
              <a:t> som </a:t>
            </a:r>
            <a:r>
              <a:rPr lang="nb-NO" dirty="0" err="1"/>
              <a:t>arbeier</a:t>
            </a:r>
            <a:r>
              <a:rPr lang="nb-NO" dirty="0"/>
              <a:t> for fred og internasjonal forståelse.</a:t>
            </a:r>
          </a:p>
          <a:p>
            <a:r>
              <a:rPr lang="nb-NO" dirty="0"/>
              <a:t>Etablert 2012. Utgjør et nettverk og ressurser til å fremme  rotarianeres arbeid med fred og konfliktløsing verden over.</a:t>
            </a:r>
          </a:p>
          <a:p>
            <a:r>
              <a:rPr lang="nb-NO" dirty="0"/>
              <a:t>Egen organisasjon som støtter og styrker av rotarianeres arbeid ved å til by struktur, veiledning og ressurser i fredsskapende arbeid.</a:t>
            </a:r>
          </a:p>
          <a:p>
            <a:r>
              <a:rPr lang="nb-NO" dirty="0"/>
              <a:t>En viktig del er å styre personer som deltar i fredsprogrammer, f. eks Peace </a:t>
            </a:r>
            <a:r>
              <a:rPr lang="nb-NO" dirty="0" err="1"/>
              <a:t>Fellows</a:t>
            </a:r>
            <a:r>
              <a:rPr lang="nb-NO" dirty="0"/>
              <a:t>, til å involvere seg direkte i </a:t>
            </a:r>
            <a:r>
              <a:rPr lang="nb-NO" dirty="0" err="1"/>
              <a:t>Rotarys</a:t>
            </a:r>
            <a:r>
              <a:rPr lang="nb-NO" dirty="0"/>
              <a:t> aktiviteter.</a:t>
            </a:r>
          </a:p>
          <a:p>
            <a:r>
              <a:rPr lang="en-US" sz="1200" kern="1200" dirty="0">
                <a:solidFill>
                  <a:schemeClr val="tx1"/>
                </a:solidFill>
                <a:effectLst/>
                <a:latin typeface="Arial" pitchFamily="-107" charset="0"/>
                <a:ea typeface="ＭＳ Ｐゴシック" charset="0"/>
                <a:cs typeface="ヒラギノ角ゴ Pro W3" pitchFamily="-107" charset="-128"/>
              </a:rPr>
              <a:t>The Rotarian Action Group for Peace </a:t>
            </a:r>
            <a:r>
              <a:rPr lang="en-US" sz="1200" kern="1200" dirty="0" err="1">
                <a:solidFill>
                  <a:schemeClr val="tx1"/>
                </a:solidFill>
                <a:effectLst/>
                <a:latin typeface="Arial" pitchFamily="-107" charset="0"/>
                <a:ea typeface="ＭＳ Ｐゴシック" charset="0"/>
                <a:cs typeface="ヒラギノ角ゴ Pro W3" pitchFamily="-107" charset="-128"/>
              </a:rPr>
              <a:t>tilbyr</a:t>
            </a:r>
            <a:r>
              <a:rPr lang="en-US" sz="1200" kern="1200" dirty="0">
                <a:solidFill>
                  <a:schemeClr val="tx1"/>
                </a:solidFill>
                <a:effectLst/>
                <a:latin typeface="Arial" pitchFamily="-107" charset="0"/>
                <a:ea typeface="ＭＳ Ｐゴシック" charset="0"/>
                <a:cs typeface="ヒラギノ角ゴ Pro W3" pitchFamily="-107" charset="-128"/>
              </a:rPr>
              <a:t> et </a:t>
            </a:r>
            <a:r>
              <a:rPr lang="en-US" sz="1200" kern="1200" dirty="0" err="1">
                <a:solidFill>
                  <a:schemeClr val="tx1"/>
                </a:solidFill>
                <a:effectLst/>
                <a:latin typeface="Arial" pitchFamily="-107" charset="0"/>
                <a:ea typeface="ＭＳ Ｐゴシック" charset="0"/>
                <a:cs typeface="ヒラギノ角ゴ Pro W3" pitchFamily="-107" charset="-128"/>
              </a:rPr>
              <a:t>globalt</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nettverk</a:t>
            </a:r>
            <a:r>
              <a:rPr lang="en-US" sz="1200" kern="1200" dirty="0">
                <a:solidFill>
                  <a:schemeClr val="tx1"/>
                </a:solidFill>
                <a:effectLst/>
                <a:latin typeface="Arial" pitchFamily="-107" charset="0"/>
                <a:ea typeface="ＭＳ Ｐゴシック" charset="0"/>
                <a:cs typeface="ヒラギノ角ゴ Pro W3" pitchFamily="-107" charset="-128"/>
              </a:rPr>
              <a:t> for </a:t>
            </a:r>
            <a:r>
              <a:rPr lang="en-US" sz="1200" kern="1200" dirty="0" err="1">
                <a:solidFill>
                  <a:schemeClr val="tx1"/>
                </a:solidFill>
                <a:effectLst/>
                <a:latin typeface="Arial" pitchFamily="-107" charset="0"/>
                <a:ea typeface="ＭＳ Ｐゴシック" charset="0"/>
                <a:cs typeface="ヒラギノ角ゴ Pro W3" pitchFamily="-107" charset="-128"/>
              </a:rPr>
              <a:t>medlemmene</a:t>
            </a:r>
            <a:r>
              <a:rPr lang="en-US" sz="1200" kern="1200" dirty="0">
                <a:solidFill>
                  <a:schemeClr val="tx1"/>
                </a:solidFill>
                <a:effectLst/>
                <a:latin typeface="Arial" pitchFamily="-107" charset="0"/>
                <a:ea typeface="ＭＳ Ｐゴシック" charset="0"/>
                <a:cs typeface="ヒラギノ角ゴ Pro W3" pitchFamily="-107" charset="-128"/>
              </a:rPr>
              <a:t> for å </a:t>
            </a:r>
            <a:r>
              <a:rPr lang="en-US" sz="1200" kern="1200" dirty="0" err="1">
                <a:solidFill>
                  <a:schemeClr val="tx1"/>
                </a:solidFill>
                <a:effectLst/>
                <a:latin typeface="Arial" pitchFamily="-107" charset="0"/>
                <a:ea typeface="ＭＳ Ｐゴシック" charset="0"/>
                <a:cs typeface="ヒラギノ角ゴ Pro W3" pitchFamily="-107" charset="-128"/>
              </a:rPr>
              <a:t>inngå</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partnerskap</a:t>
            </a:r>
            <a:r>
              <a:rPr lang="en-US" sz="1200" kern="1200" dirty="0">
                <a:solidFill>
                  <a:schemeClr val="tx1"/>
                </a:solidFill>
                <a:effectLst/>
                <a:latin typeface="Arial" pitchFamily="-107" charset="0"/>
                <a:ea typeface="ＭＳ Ｐゴシック" charset="0"/>
                <a:cs typeface="ヒラギノ角ゴ Pro W3" pitchFamily="-107" charset="-128"/>
              </a:rPr>
              <a:t>/</a:t>
            </a:r>
            <a:r>
              <a:rPr lang="en-US" sz="1200" kern="1200" dirty="0" err="1">
                <a:solidFill>
                  <a:schemeClr val="tx1"/>
                </a:solidFill>
                <a:effectLst/>
                <a:latin typeface="Arial" pitchFamily="-107" charset="0"/>
                <a:ea typeface="ＭＳ Ｐゴシック" charset="0"/>
                <a:cs typeface="ヒラギノ角ゴ Pro W3" pitchFamily="-107" charset="-128"/>
              </a:rPr>
              <a:t>samarbeid</a:t>
            </a:r>
            <a:r>
              <a:rPr lang="en-US" sz="1200" kern="1200" dirty="0">
                <a:solidFill>
                  <a:schemeClr val="tx1"/>
                </a:solidFill>
                <a:effectLst/>
                <a:latin typeface="Arial" pitchFamily="-107" charset="0"/>
                <a:ea typeface="ＭＳ Ｐゴシック" charset="0"/>
                <a:cs typeface="ヒラギノ角ゴ Pro W3" pitchFamily="-107" charset="-128"/>
              </a:rPr>
              <a:t> med:</a:t>
            </a:r>
            <a:endParaRPr lang="nb-NO" sz="1200" kern="1200" dirty="0">
              <a:solidFill>
                <a:schemeClr val="tx1"/>
              </a:solidFill>
              <a:effectLst/>
              <a:latin typeface="Arial" pitchFamily="-107" charset="0"/>
              <a:ea typeface="ＭＳ Ｐゴシック" charset="0"/>
              <a:cs typeface="ヒラギノ角ゴ Pro W3" pitchFamily="-107" charset="-128"/>
            </a:endParaRPr>
          </a:p>
          <a:p>
            <a:pPr marL="171450" lvl="0" indent="-171450">
              <a:buFont typeface="Arial" panose="020B0604020202020204" pitchFamily="34" charset="0"/>
              <a:buChar char="•"/>
            </a:pPr>
            <a:r>
              <a:rPr lang="en-US" sz="1200" kern="1200" dirty="0">
                <a:solidFill>
                  <a:schemeClr val="tx1"/>
                </a:solidFill>
                <a:effectLst/>
                <a:latin typeface="Arial" pitchFamily="-107" charset="0"/>
                <a:ea typeface="ＭＳ Ｐゴシック" charset="0"/>
                <a:cs typeface="ヒラギノ角ゴ Pro W3" pitchFamily="-107" charset="-128"/>
              </a:rPr>
              <a:t>Rotary Peace Fellows (</a:t>
            </a:r>
            <a:r>
              <a:rPr lang="en-US" sz="1200" kern="1200" dirty="0" err="1">
                <a:solidFill>
                  <a:schemeClr val="tx1"/>
                </a:solidFill>
                <a:effectLst/>
                <a:latin typeface="Arial" pitchFamily="-107" charset="0"/>
                <a:ea typeface="ＭＳ Ｐゴシック" charset="0"/>
                <a:cs typeface="ヒラギノ角ゴ Pro W3" pitchFamily="-107" charset="-128"/>
              </a:rPr>
              <a:t>fredsstudenter</a:t>
            </a:r>
            <a:r>
              <a:rPr lang="en-US" sz="1200" kern="1200" dirty="0">
                <a:solidFill>
                  <a:schemeClr val="tx1"/>
                </a:solidFill>
                <a:effectLst/>
                <a:latin typeface="Arial" pitchFamily="-107" charset="0"/>
                <a:ea typeface="ＭＳ Ｐゴシック" charset="0"/>
                <a:cs typeface="ヒラギノ角ゴ Pro W3" pitchFamily="-107" charset="-128"/>
              </a:rPr>
              <a:t>)</a:t>
            </a:r>
            <a:endParaRPr lang="nb-NO" sz="1200" kern="1200" dirty="0">
              <a:solidFill>
                <a:schemeClr val="tx1"/>
              </a:solidFill>
              <a:effectLst/>
              <a:latin typeface="Arial" pitchFamily="-107" charset="0"/>
              <a:ea typeface="ＭＳ Ｐゴシック" charset="0"/>
              <a:cs typeface="ヒラギノ角ゴ Pro W3" pitchFamily="-107" charset="-128"/>
            </a:endParaRPr>
          </a:p>
          <a:p>
            <a:pPr marL="171450" lvl="0" indent="-171450">
              <a:buFont typeface="Arial" panose="020B0604020202020204" pitchFamily="34" charset="0"/>
              <a:buChar char="•"/>
            </a:pPr>
            <a:r>
              <a:rPr lang="nb-NO" sz="1200" kern="1200" dirty="0">
                <a:solidFill>
                  <a:schemeClr val="tx1"/>
                </a:solidFill>
                <a:effectLst/>
                <a:latin typeface="Arial" pitchFamily="-107" charset="0"/>
                <a:ea typeface="ＭＳ Ｐゴシック" charset="0"/>
                <a:cs typeface="ヒラギノ角ゴ Pro W3" pitchFamily="-107" charset="-128"/>
              </a:rPr>
              <a:t>Ungdomsutveksling</a:t>
            </a:r>
          </a:p>
          <a:p>
            <a:pPr marL="171450" lvl="0" indent="-171450">
              <a:buFont typeface="Arial" panose="020B0604020202020204" pitchFamily="34" charset="0"/>
              <a:buChar char="•"/>
            </a:pPr>
            <a:r>
              <a:rPr lang="en-US" sz="1200" kern="1200" dirty="0">
                <a:solidFill>
                  <a:schemeClr val="tx1"/>
                </a:solidFill>
                <a:effectLst/>
                <a:latin typeface="Arial" pitchFamily="-107" charset="0"/>
                <a:ea typeface="ＭＳ Ｐゴシック" charset="0"/>
                <a:cs typeface="ヒラギノ角ゴ Pro W3" pitchFamily="-107" charset="-128"/>
              </a:rPr>
              <a:t>Group Study Exchange</a:t>
            </a:r>
            <a:endParaRPr lang="nb-NO" sz="1200" kern="1200" dirty="0">
              <a:solidFill>
                <a:schemeClr val="tx1"/>
              </a:solidFill>
              <a:effectLst/>
              <a:latin typeface="Arial" pitchFamily="-107" charset="0"/>
              <a:ea typeface="ＭＳ Ｐゴシック" charset="0"/>
              <a:cs typeface="ヒラギノ角ゴ Pro W3" pitchFamily="-107" charset="-128"/>
            </a:endParaRPr>
          </a:p>
          <a:p>
            <a:pPr marL="171450" lvl="0" indent="-171450">
              <a:buFont typeface="Arial" panose="020B0604020202020204" pitchFamily="34" charset="0"/>
              <a:buChar char="•"/>
            </a:pPr>
            <a:r>
              <a:rPr lang="en-US" sz="1200" kern="1200" dirty="0">
                <a:solidFill>
                  <a:schemeClr val="tx1"/>
                </a:solidFill>
                <a:effectLst/>
                <a:latin typeface="Arial" pitchFamily="-107" charset="0"/>
                <a:ea typeface="ＭＳ Ｐゴシック" charset="0"/>
                <a:cs typeface="ヒラギノ角ゴ Pro W3" pitchFamily="-107" charset="-128"/>
              </a:rPr>
              <a:t>New Generations</a:t>
            </a:r>
            <a:endParaRPr lang="nb-NO" sz="1200" kern="1200" dirty="0">
              <a:solidFill>
                <a:schemeClr val="tx1"/>
              </a:solidFill>
              <a:effectLst/>
              <a:latin typeface="Arial" pitchFamily="-107" charset="0"/>
              <a:ea typeface="ＭＳ Ｐゴシック" charset="0"/>
              <a:cs typeface="ヒラギノ角ゴ Pro W3" pitchFamily="-107" charset="-128"/>
            </a:endParaRPr>
          </a:p>
          <a:p>
            <a:pPr marL="171450" lvl="0" indent="-171450">
              <a:buFont typeface="Arial" panose="020B0604020202020204" pitchFamily="34" charset="0"/>
              <a:buChar char="•"/>
            </a:pPr>
            <a:r>
              <a:rPr lang="en-US" sz="1200" kern="1200" dirty="0" err="1">
                <a:solidFill>
                  <a:schemeClr val="tx1"/>
                </a:solidFill>
                <a:effectLst/>
                <a:latin typeface="Arial" pitchFamily="-107" charset="0"/>
                <a:ea typeface="ＭＳ Ｐゴシック" charset="0"/>
                <a:cs typeface="ヒラギノ角ゴ Pro W3" pitchFamily="-107" charset="-128"/>
              </a:rPr>
              <a:t>Deltagere</a:t>
            </a:r>
            <a:r>
              <a:rPr lang="en-US" sz="1200" kern="1200" dirty="0">
                <a:solidFill>
                  <a:schemeClr val="tx1"/>
                </a:solidFill>
                <a:effectLst/>
                <a:latin typeface="Arial" pitchFamily="-107" charset="0"/>
                <a:ea typeface="ＭＳ Ｐゴシック" charset="0"/>
                <a:cs typeface="ヒラギノ角ゴ Pro W3" pitchFamily="-107" charset="-128"/>
              </a:rPr>
              <a:t> </a:t>
            </a:r>
            <a:r>
              <a:rPr lang="en-US" sz="1200" kern="1200" dirty="0" err="1">
                <a:solidFill>
                  <a:schemeClr val="tx1"/>
                </a:solidFill>
                <a:effectLst/>
                <a:latin typeface="Arial" pitchFamily="-107" charset="0"/>
                <a:ea typeface="ＭＳ Ｐゴシック" charset="0"/>
                <a:cs typeface="ヒラギノ角ゴ Pro W3" pitchFamily="-107" charset="-128"/>
              </a:rPr>
              <a:t>i</a:t>
            </a:r>
            <a:r>
              <a:rPr lang="en-US" sz="1200" kern="1200" dirty="0">
                <a:solidFill>
                  <a:schemeClr val="tx1"/>
                </a:solidFill>
                <a:effectLst/>
                <a:latin typeface="Arial" pitchFamily="-107" charset="0"/>
                <a:ea typeface="ＭＳ Ｐゴシック" charset="0"/>
                <a:cs typeface="ヒラギノ角ゴ Pro W3" pitchFamily="-107" charset="-128"/>
              </a:rPr>
              <a:t> Rotary </a:t>
            </a:r>
            <a:r>
              <a:rPr lang="en-US" sz="1200" kern="1200" dirty="0" err="1">
                <a:solidFill>
                  <a:schemeClr val="tx1"/>
                </a:solidFill>
                <a:effectLst/>
                <a:latin typeface="Arial" pitchFamily="-107" charset="0"/>
                <a:ea typeface="ＭＳ Ｐゴシック" charset="0"/>
                <a:cs typeface="ヒラギノ角ゴ Pro W3" pitchFamily="-107" charset="-128"/>
              </a:rPr>
              <a:t>finansierte</a:t>
            </a:r>
            <a:r>
              <a:rPr lang="en-US" sz="1200" kern="1200" dirty="0">
                <a:solidFill>
                  <a:schemeClr val="tx1"/>
                </a:solidFill>
                <a:effectLst/>
                <a:latin typeface="Arial" pitchFamily="-107" charset="0"/>
                <a:ea typeface="ＭＳ Ｐゴシック" charset="0"/>
                <a:cs typeface="ヒラギノ角ゴ Pro W3" pitchFamily="-107" charset="-128"/>
              </a:rPr>
              <a:t> program</a:t>
            </a:r>
          </a:p>
          <a:p>
            <a:pPr marL="171450" lvl="0" indent="-171450">
              <a:buFont typeface="Arial" panose="020B0604020202020204" pitchFamily="34" charset="0"/>
              <a:buChar char="•"/>
            </a:pPr>
            <a:r>
              <a:rPr lang="nb-NO" sz="1200" kern="1200" dirty="0">
                <a:solidFill>
                  <a:schemeClr val="tx1"/>
                </a:solidFill>
                <a:effectLst/>
                <a:latin typeface="Arial" pitchFamily="-107" charset="0"/>
                <a:ea typeface="ＭＳ Ｐゴシック" charset="0"/>
                <a:cs typeface="ヒラギノ角ゴ Pro W3" pitchFamily="-107" charset="-128"/>
              </a:rPr>
              <a:t>Fredsorganisasjoner</a:t>
            </a:r>
          </a:p>
          <a:p>
            <a:pPr marL="171450" lvl="0" indent="-171450">
              <a:buFont typeface="Arial" panose="020B0604020202020204" pitchFamily="34" charset="0"/>
              <a:buChar char="•"/>
            </a:pPr>
            <a:r>
              <a:rPr lang="nb-NO" sz="1200" kern="1200" dirty="0">
                <a:solidFill>
                  <a:schemeClr val="tx1"/>
                </a:solidFill>
                <a:effectLst/>
                <a:latin typeface="Arial" pitchFamily="-107" charset="0"/>
                <a:ea typeface="ＭＳ Ｐゴシック" charset="0"/>
                <a:cs typeface="ヒラギノ角ゴ Pro W3" pitchFamily="-107" charset="-128"/>
              </a:rPr>
              <a:t>Andre fredsvennlig innbyggere.</a:t>
            </a:r>
          </a:p>
          <a:p>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38</a:t>
            </a:fld>
            <a:endParaRPr lang="en-US" dirty="0"/>
          </a:p>
        </p:txBody>
      </p:sp>
    </p:spTree>
    <p:extLst>
      <p:ext uri="{BB962C8B-B14F-4D97-AF65-F5344CB8AC3E}">
        <p14:creationId xmlns:p14="http://schemas.microsoft.com/office/powerpoint/2010/main" val="2953289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Verktøykassen</a:t>
            </a:r>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41</a:t>
            </a:fld>
            <a:endParaRPr lang="en-US" altLang="nb-NO"/>
          </a:p>
        </p:txBody>
      </p:sp>
    </p:spTree>
    <p:extLst>
      <p:ext uri="{BB962C8B-B14F-4D97-AF65-F5344CB8AC3E}">
        <p14:creationId xmlns:p14="http://schemas.microsoft.com/office/powerpoint/2010/main" val="8802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4</a:t>
            </a:fld>
            <a:endParaRPr lang="en-US" altLang="nb-NO"/>
          </a:p>
        </p:txBody>
      </p:sp>
    </p:spTree>
    <p:extLst>
      <p:ext uri="{BB962C8B-B14F-4D97-AF65-F5344CB8AC3E}">
        <p14:creationId xmlns:p14="http://schemas.microsoft.com/office/powerpoint/2010/main" val="86092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Unge: Unge rotarianere, kvinner, alumni og Rotaractors</a:t>
            </a:r>
          </a:p>
        </p:txBody>
      </p:sp>
      <p:sp>
        <p:nvSpPr>
          <p:cNvPr id="4" name="Slide Number Placeholder 3"/>
          <p:cNvSpPr>
            <a:spLocks noGrp="1"/>
          </p:cNvSpPr>
          <p:nvPr>
            <p:ph type="sldNum" sz="quarter" idx="10"/>
          </p:nvPr>
        </p:nvSpPr>
        <p:spPr/>
        <p:txBody>
          <a:bodyPr/>
          <a:lstStyle/>
          <a:p>
            <a:fld id="{2745622D-7495-4558-B850-0CFC40FCB0D5}" type="slidenum">
              <a:rPr lang="en-US" altLang="nb-NO" smtClean="0"/>
              <a:pPr/>
              <a:t>7</a:t>
            </a:fld>
            <a:endParaRPr lang="en-US" altLang="nb-NO"/>
          </a:p>
        </p:txBody>
      </p:sp>
    </p:spTree>
    <p:extLst>
      <p:ext uri="{BB962C8B-B14F-4D97-AF65-F5344CB8AC3E}">
        <p14:creationId xmlns:p14="http://schemas.microsoft.com/office/powerpoint/2010/main" val="106269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pPr>
              <a:defRPr/>
            </a:pPr>
            <a:fld id="{2EB3FD11-F4A1-4B36-A0F0-C667122A5EF3}" type="datetime1">
              <a:rPr lang="en-US" smtClean="0"/>
              <a:pPr>
                <a:defRPr/>
              </a:pPr>
              <a:t>10/4/2019</a:t>
            </a:fld>
            <a:endParaRPr lang="en-US" dirty="0"/>
          </a:p>
        </p:txBody>
      </p:sp>
      <p:sp>
        <p:nvSpPr>
          <p:cNvPr id="5" name="Plassholder for lysbildenummer 4"/>
          <p:cNvSpPr>
            <a:spLocks noGrp="1"/>
          </p:cNvSpPr>
          <p:nvPr>
            <p:ph type="sldNum" sz="quarter" idx="5"/>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345822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Increase our impact;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Expand our reach;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Enhance participant engagement;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Increase our ability to adapt.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CF2206C-F2E9-4408-A090-1C57F73B417C}" type="slidenum">
              <a:rPr lang="en-US" smtClean="0"/>
              <a:t>9</a:t>
            </a:fld>
            <a:endParaRPr lang="en-US"/>
          </a:p>
        </p:txBody>
      </p:sp>
    </p:spTree>
    <p:extLst>
      <p:ext uri="{BB962C8B-B14F-4D97-AF65-F5344CB8AC3E}">
        <p14:creationId xmlns:p14="http://schemas.microsoft.com/office/powerpoint/2010/main" val="232718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Rotarians are effective problem solvers who create solutions that last </a:t>
            </a:r>
            <a:r>
              <a:rPr lang="en-US" sz="1200" kern="1200" dirty="0">
                <a:solidFill>
                  <a:schemeClr val="tx1"/>
                </a:solidFill>
                <a:effectLst/>
                <a:latin typeface="+mn-lt"/>
                <a:ea typeface="+mn-ea"/>
                <a:cs typeface="+mn-cs"/>
              </a:rPr>
              <a:t>because we invest in relationships—what all the leadership books today call “building social capital.” </a:t>
            </a:r>
          </a:p>
          <a:p>
            <a:endParaRPr lang="en-US" dirty="0"/>
          </a:p>
        </p:txBody>
      </p:sp>
      <p:sp>
        <p:nvSpPr>
          <p:cNvPr id="4" name="Slide Number Placeholder 3"/>
          <p:cNvSpPr>
            <a:spLocks noGrp="1"/>
          </p:cNvSpPr>
          <p:nvPr>
            <p:ph type="sldNum" sz="quarter" idx="10"/>
          </p:nvPr>
        </p:nvSpPr>
        <p:spPr/>
        <p:txBody>
          <a:bodyPr/>
          <a:lstStyle/>
          <a:p>
            <a:fld id="{ECF2206C-F2E9-4408-A090-1C57F73B417C}" type="slidenum">
              <a:rPr lang="en-US" smtClean="0"/>
              <a:t>10</a:t>
            </a:fld>
            <a:endParaRPr lang="en-US"/>
          </a:p>
        </p:txBody>
      </p:sp>
    </p:spTree>
    <p:extLst>
      <p:ext uri="{BB962C8B-B14F-4D97-AF65-F5344CB8AC3E}">
        <p14:creationId xmlns:p14="http://schemas.microsoft.com/office/powerpoint/2010/main" val="106682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pPr>
            <a:r>
              <a:rPr lang="en-US" sz="1200" dirty="0">
                <a:effectLst/>
                <a:latin typeface="Corbel" panose="020B0503020204020204" pitchFamily="34" charset="0"/>
                <a:ea typeface="Times New Roman" panose="02020603050405020304" pitchFamily="18" charset="0"/>
                <a:cs typeface="Times New Roman" panose="02020603050405020304" pitchFamily="18" charset="0"/>
              </a:rPr>
              <a:t>Our second Action Plan priority is to </a:t>
            </a:r>
            <a:r>
              <a:rPr lang="en-US" sz="1200" b="1" dirty="0">
                <a:effectLst/>
                <a:latin typeface="Corbel" panose="020B0503020204020204" pitchFamily="34" charset="0"/>
                <a:ea typeface="Times New Roman" panose="02020603050405020304" pitchFamily="18" charset="0"/>
                <a:cs typeface="Times New Roman" panose="02020603050405020304" pitchFamily="18" charset="0"/>
              </a:rPr>
              <a:t>expand our reach </a:t>
            </a:r>
            <a:r>
              <a:rPr lang="en-US" sz="1200" dirty="0">
                <a:effectLst/>
                <a:latin typeface="Corbel" panose="020B0503020204020204" pitchFamily="34" charset="0"/>
                <a:ea typeface="Times New Roman" panose="02020603050405020304" pitchFamily="18" charset="0"/>
                <a:cs typeface="Times New Roman" panose="02020603050405020304" pitchFamily="18" charset="0"/>
              </a:rPr>
              <a:t>so that we can grow our capacity to make an impact. People of Action activate, inspire and give others hope that they can be part of the change that makes the world better. Together, we must answer these questions: </a:t>
            </a:r>
          </a:p>
          <a:p>
            <a:pPr marL="0" marR="0">
              <a:lnSpc>
                <a:spcPct val="150000"/>
              </a:lnSpc>
              <a:spcBef>
                <a:spcPts val="0"/>
              </a:spcBef>
            </a:pPr>
            <a:endParaRPr lang="en-US" sz="105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How can we share our values with new audiences?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595"/>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can we inspire more people to take action?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What new models can we test that bring people together to experience the power of Rotary?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they’re energetic, passionate, and driven community-minded professionals. They’re critical to the future of Rotary. That’s why we’re conducting research with them to find out what they want from Rotary and how we can attract others like them.</a:t>
            </a:r>
            <a:endParaRPr lang="en-US" dirty="0"/>
          </a:p>
        </p:txBody>
      </p:sp>
      <p:sp>
        <p:nvSpPr>
          <p:cNvPr id="4" name="Slide Number Placeholder 3"/>
          <p:cNvSpPr>
            <a:spLocks noGrp="1"/>
          </p:cNvSpPr>
          <p:nvPr>
            <p:ph type="sldNum" sz="quarter" idx="10"/>
          </p:nvPr>
        </p:nvSpPr>
        <p:spPr/>
        <p:txBody>
          <a:bodyPr/>
          <a:lstStyle/>
          <a:p>
            <a:fld id="{ECF2206C-F2E9-4408-A090-1C57F73B417C}" type="slidenum">
              <a:rPr lang="en-US" smtClean="0"/>
              <a:t>11</a:t>
            </a:fld>
            <a:endParaRPr lang="en-US"/>
          </a:p>
        </p:txBody>
      </p:sp>
    </p:spTree>
    <p:extLst>
      <p:ext uri="{BB962C8B-B14F-4D97-AF65-F5344CB8AC3E}">
        <p14:creationId xmlns:p14="http://schemas.microsoft.com/office/powerpoint/2010/main" val="110834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Oppmuntre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deltagelse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algn="l">
              <a:lnSpc>
                <a:spcPct val="150000"/>
              </a:lnSpc>
              <a:spcBef>
                <a:spcPts val="0"/>
              </a:spcBef>
            </a:pPr>
            <a:r>
              <a:rPr lang="en-US" sz="1200" dirty="0">
                <a:effectLst/>
                <a:latin typeface="Corbel" panose="020B0503020204020204" pitchFamily="34" charset="0"/>
                <a:ea typeface="Times New Roman" panose="02020603050405020304" pitchFamily="18" charset="0"/>
                <a:cs typeface="Times New Roman" panose="02020603050405020304" pitchFamily="18" charset="0"/>
              </a:rPr>
              <a:t>Our third Action Plan priority is to enhance participant engagement. Our actions will answer these questions:</a:t>
            </a:r>
          </a:p>
          <a:p>
            <a:pPr marL="0" marR="0" algn="l">
              <a:lnSpc>
                <a:spcPct val="150000"/>
              </a:lnSpc>
              <a:spcBef>
                <a:spcPts val="0"/>
              </a:spcBef>
            </a:pPr>
            <a:endParaRPr lang="en-US" sz="105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How can we make sure Rotarians find long-term value in their membership?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What would improve the Rotary experience?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What skills could people learn through Rotary?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50000"/>
              </a:lnSpc>
              <a:spcBef>
                <a:spcPts val="0"/>
              </a:spcBef>
              <a:spcAft>
                <a:spcPts val="1595"/>
              </a:spcAft>
              <a:buFont typeface="Symbol" panose="05050102010706020507" pitchFamily="18" charset="2"/>
              <a:buChar char=""/>
            </a:pPr>
            <a:r>
              <a:rPr lang="en-US" sz="1200" dirty="0">
                <a:effectLst/>
                <a:latin typeface="Corbel" panose="020B0503020204020204" pitchFamily="34" charset="0"/>
                <a:ea typeface="Calibri" panose="020F0502020204030204" pitchFamily="34" charset="0"/>
                <a:cs typeface="Times New Roman" panose="02020603050405020304" pitchFamily="18" charset="0"/>
              </a:rPr>
              <a:t>How can we better develop our leaders?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create the space for members, participants, and the community at large to provide regular feedback on their experiences and needs. Let’s not wait for a community need to present itself to us: let’s be proactive and become known as the people who spot opportunities for positive change that no one else sees.</a:t>
            </a:r>
            <a:endParaRPr lang="en-US" dirty="0"/>
          </a:p>
        </p:txBody>
      </p:sp>
      <p:sp>
        <p:nvSpPr>
          <p:cNvPr id="4" name="Slide Number Placeholder 3"/>
          <p:cNvSpPr>
            <a:spLocks noGrp="1"/>
          </p:cNvSpPr>
          <p:nvPr>
            <p:ph type="sldNum" sz="quarter" idx="10"/>
          </p:nvPr>
        </p:nvSpPr>
        <p:spPr/>
        <p:txBody>
          <a:bodyPr/>
          <a:lstStyle/>
          <a:p>
            <a:fld id="{ECF2206C-F2E9-4408-A090-1C57F73B417C}" type="slidenum">
              <a:rPr lang="en-US" smtClean="0"/>
              <a:t>12</a:t>
            </a:fld>
            <a:endParaRPr lang="en-US"/>
          </a:p>
        </p:txBody>
      </p:sp>
    </p:spTree>
    <p:extLst>
      <p:ext uri="{BB962C8B-B14F-4D97-AF65-F5344CB8AC3E}">
        <p14:creationId xmlns:p14="http://schemas.microsoft.com/office/powerpoint/2010/main" val="407415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819400"/>
            <a:ext cx="9144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360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1701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6889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799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18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29400" cy="487362"/>
          </a:xfrm>
          <a:prstGeom prst="rect">
            <a:avLst/>
          </a:prstGeom>
        </p:spPr>
        <p:txBody>
          <a:bodyPr lIns="82058" tIns="41029" rIns="82058" bIns="41029"/>
          <a:lstStyle/>
          <a:p>
            <a:r>
              <a:rPr lang="da-DK"/>
              <a:t>Klik for at redigere i master</a:t>
            </a:r>
            <a:endParaRPr lang="en-US" dirty="0"/>
          </a:p>
        </p:txBody>
      </p:sp>
    </p:spTree>
    <p:extLst>
      <p:ext uri="{BB962C8B-B14F-4D97-AF65-F5344CB8AC3E}">
        <p14:creationId xmlns:p14="http://schemas.microsoft.com/office/powerpoint/2010/main" val="3983761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4068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895600" y="6172200"/>
            <a:ext cx="6019800" cy="17526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CHOOSE ONE: TAKE ACTION, EXCHANGE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05084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17366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4209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968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0" i="0">
                <a:solidFill>
                  <a:schemeClr val="bg1"/>
                </a:solidFill>
                <a:latin typeface="Arial Narrow"/>
                <a:cs typeface="Arial Narrow"/>
              </a:defRPr>
            </a:lvl1pPr>
          </a:lstStyle>
          <a:p>
            <a:r>
              <a:rPr lang="en-US" dirty="0"/>
              <a:t>CLICK TO EDIT MASTER SECTION BREAK</a:t>
            </a:r>
          </a:p>
        </p:txBody>
      </p:sp>
    </p:spTree>
    <p:extLst>
      <p:ext uri="{BB962C8B-B14F-4D97-AF65-F5344CB8AC3E}">
        <p14:creationId xmlns:p14="http://schemas.microsoft.com/office/powerpoint/2010/main" val="36156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8643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69609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Rectangle 3"/>
          <p:cNvSpPr/>
          <p:nvPr userDrawn="1"/>
        </p:nvSpPr>
        <p:spPr>
          <a:xfrm>
            <a:off x="0" y="0"/>
            <a:ext cx="9144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802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2974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77209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457200" y="1600200"/>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2527634" y="1606711"/>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184164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457200" y="1606711"/>
            <a:ext cx="4084061"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310014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0644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1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422822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401097"/>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Tree>
    <p:extLst>
      <p:ext uri="{BB962C8B-B14F-4D97-AF65-F5344CB8AC3E}">
        <p14:creationId xmlns:p14="http://schemas.microsoft.com/office/powerpoint/2010/main" val="1619940863"/>
      </p:ext>
    </p:extLst>
  </p:cSld>
  <p:clrMap bg1="lt1" tx1="dk1" bg2="lt2" tx2="dk2" accent1="accent1" accent2="accent2" accent3="accent3" accent4="accent4" accent5="accent5" accent6="accent6" hlink="hlink" folHlink="folHlink"/>
  <p:sldLayoutIdLst>
    <p:sldLayoutId id="214748385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pic>
        <p:nvPicPr>
          <p:cNvPr id="2" name="Picture 1" descr="TRF100_lockup_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696800572"/>
      </p:ext>
    </p:extLst>
  </p:cSld>
  <p:clrMap bg1="lt1" tx1="dk1" bg2="lt2" tx2="dk2" accent1="accent1" accent2="accent2" accent3="accent3" accent4="accent4" accent5="accent5" accent6="accent6" hlink="hlink" folHlink="folHlink"/>
  <p:sldLayoutIdLst>
    <p:sldLayoutId id="2147483763" r:id="rId1"/>
    <p:sldLayoutId id="214748376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999358288"/>
      </p:ext>
    </p:extLst>
  </p:cSld>
  <p:clrMap bg1="lt1" tx1="dk1" bg2="lt2" tx2="dk2" accent1="accent1" accent2="accent2" accent3="accent3" accent4="accent4" accent5="accent5" accent6="accent6" hlink="hlink" folHlink="folHlink"/>
  <p:sldLayoutIdLst>
    <p:sldLayoutId id="2147483815" r:id="rId1"/>
    <p:sldLayoutId id="2147483861" r:id="rId2"/>
    <p:sldLayoutId id="2147483862" r:id="rId3"/>
    <p:sldLayoutId id="2147483816" r:id="rId4"/>
    <p:sldLayoutId id="2147483817" r:id="rId5"/>
    <p:sldLayoutId id="2147483818" r:id="rId6"/>
    <p:sldLayoutId id="2147483819" r:id="rId7"/>
    <p:sldLayoutId id="2147483820" r:id="rId8"/>
    <p:sldLayoutId id="2147483864" r:id="rId9"/>
    <p:sldLayoutId id="2147483866" r:id="rId10"/>
    <p:sldLayoutId id="2147483867" r:id="rId11"/>
    <p:sldLayoutId id="21474838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58674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pic>
        <p:nvPicPr>
          <p:cNvPr id="9" name="Picture 8" descr="TRF100_lockup_R.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29945888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bg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bg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E61886-F0B2-4EFB-A001-AD2A80E2CD4D}"/>
              </a:ext>
            </a:extLst>
          </p:cNvPr>
          <p:cNvSpPr>
            <a:spLocks noGrp="1"/>
          </p:cNvSpPr>
          <p:nvPr>
            <p:ph type="ctrTitle"/>
          </p:nvPr>
        </p:nvSpPr>
        <p:spPr/>
        <p:txBody>
          <a:bodyPr/>
          <a:lstStyle/>
          <a:p>
            <a:r>
              <a:rPr lang="nb-NO" dirty="0"/>
              <a:t>HVORDAN UTVIKLE ROTARY LOKALT OG GLOBALT</a:t>
            </a:r>
            <a:br>
              <a:rPr lang="nb-NO" dirty="0"/>
            </a:br>
            <a:r>
              <a:rPr lang="nb-NO" sz="2000" dirty="0"/>
              <a:t>PDG E/MGA Ingrid Grandum Berget</a:t>
            </a:r>
            <a:br>
              <a:rPr lang="nb-NO" dirty="0"/>
            </a:br>
            <a:r>
              <a:rPr lang="nb-NO" sz="2000" dirty="0"/>
              <a:t>Distriktskonferanse D2250 5. oktober 2019</a:t>
            </a:r>
          </a:p>
        </p:txBody>
      </p:sp>
    </p:spTree>
    <p:extLst>
      <p:ext uri="{BB962C8B-B14F-4D97-AF65-F5344CB8AC3E}">
        <p14:creationId xmlns:p14="http://schemas.microsoft.com/office/powerpoint/2010/main" val="165169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91B47-8564-FF48-ADE9-4F062239C0A9}"/>
              </a:ext>
            </a:extLst>
          </p:cNvPr>
          <p:cNvPicPr>
            <a:picLocks noChangeAspect="1"/>
          </p:cNvPicPr>
          <p:nvPr/>
        </p:nvPicPr>
        <p:blipFill rotWithShape="1">
          <a:blip r:embed="rId3"/>
          <a:srcRect l="3676" t="20709" r="2349"/>
          <a:stretch/>
        </p:blipFill>
        <p:spPr>
          <a:xfrm>
            <a:off x="0" y="0"/>
            <a:ext cx="9144000" cy="5143501"/>
          </a:xfrm>
          <a:prstGeom prst="rect">
            <a:avLst/>
          </a:prstGeom>
        </p:spPr>
      </p:pic>
    </p:spTree>
    <p:extLst>
      <p:ext uri="{BB962C8B-B14F-4D97-AF65-F5344CB8AC3E}">
        <p14:creationId xmlns:p14="http://schemas.microsoft.com/office/powerpoint/2010/main" val="325428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9220200" cy="6146800"/>
          </a:xfrm>
          <a:prstGeom prst="rect">
            <a:avLst/>
          </a:prstGeom>
        </p:spPr>
      </p:pic>
    </p:spTree>
    <p:extLst>
      <p:ext uri="{BB962C8B-B14F-4D97-AF65-F5344CB8AC3E}">
        <p14:creationId xmlns:p14="http://schemas.microsoft.com/office/powerpoint/2010/main" val="217491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F0013-DA97-4444-B499-2361D1E0365B}"/>
              </a:ext>
            </a:extLst>
          </p:cNvPr>
          <p:cNvPicPr>
            <a:picLocks noChangeAspect="1"/>
          </p:cNvPicPr>
          <p:nvPr/>
        </p:nvPicPr>
        <p:blipFill>
          <a:blip r:embed="rId3"/>
          <a:stretch>
            <a:fillRect/>
          </a:stretch>
        </p:blipFill>
        <p:spPr>
          <a:xfrm>
            <a:off x="-2" y="-95251"/>
            <a:ext cx="9144002" cy="6096001"/>
          </a:xfrm>
          <a:prstGeom prst="rect">
            <a:avLst/>
          </a:prstGeom>
        </p:spPr>
      </p:pic>
    </p:spTree>
    <p:extLst>
      <p:ext uri="{BB962C8B-B14F-4D97-AF65-F5344CB8AC3E}">
        <p14:creationId xmlns:p14="http://schemas.microsoft.com/office/powerpoint/2010/main" val="58021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6" y="0"/>
            <a:ext cx="9301397" cy="5674714"/>
          </a:xfrm>
          <a:prstGeom prst="rect">
            <a:avLst/>
          </a:prstGeom>
        </p:spPr>
      </p:pic>
    </p:spTree>
    <p:extLst>
      <p:ext uri="{BB962C8B-B14F-4D97-AF65-F5344CB8AC3E}">
        <p14:creationId xmlns:p14="http://schemas.microsoft.com/office/powerpoint/2010/main" val="285984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60D0520-34EA-45DB-9605-5AE42F3FAFFB}"/>
              </a:ext>
            </a:extLst>
          </p:cNvPr>
          <p:cNvSpPr>
            <a:spLocks noGrp="1"/>
          </p:cNvSpPr>
          <p:nvPr>
            <p:ph idx="1"/>
          </p:nvPr>
        </p:nvSpPr>
        <p:spPr/>
        <p:txBody>
          <a:bodyPr/>
          <a:lstStyle/>
          <a:p>
            <a:pPr marL="0" indent="0">
              <a:buNone/>
            </a:pPr>
            <a:r>
              <a:rPr lang="nb-NO" sz="4800" b="1" dirty="0"/>
              <a:t>Rotary er hva Rotary gjør</a:t>
            </a:r>
          </a:p>
          <a:p>
            <a:pPr marL="0" indent="0">
              <a:buNone/>
            </a:pPr>
            <a:r>
              <a:rPr lang="nb-NO" sz="4800" b="1" dirty="0"/>
              <a:t>						og</a:t>
            </a:r>
          </a:p>
          <a:p>
            <a:pPr marL="0" indent="0">
              <a:buNone/>
            </a:pPr>
            <a:r>
              <a:rPr lang="nb-NO" sz="4800" b="1" dirty="0"/>
              <a:t>vi må være relevante</a:t>
            </a:r>
          </a:p>
          <a:p>
            <a:pPr marL="0" indent="0">
              <a:buNone/>
            </a:pPr>
            <a:endParaRPr lang="nb-NO" dirty="0"/>
          </a:p>
        </p:txBody>
      </p:sp>
      <p:sp>
        <p:nvSpPr>
          <p:cNvPr id="3" name="Tittel 2">
            <a:extLst>
              <a:ext uri="{FF2B5EF4-FFF2-40B4-BE49-F238E27FC236}">
                <a16:creationId xmlns:a16="http://schemas.microsoft.com/office/drawing/2014/main" id="{3C8C299D-0F13-40D5-B6A4-54DC16ECBDEE}"/>
              </a:ext>
            </a:extLst>
          </p:cNvPr>
          <p:cNvSpPr>
            <a:spLocks noGrp="1"/>
          </p:cNvSpPr>
          <p:nvPr>
            <p:ph type="title"/>
          </p:nvPr>
        </p:nvSpPr>
        <p:spPr/>
        <p:txBody>
          <a:bodyPr/>
          <a:lstStyle/>
          <a:p>
            <a:r>
              <a:rPr lang="nb-NO" dirty="0"/>
              <a:t>Vårt omdømme</a:t>
            </a:r>
          </a:p>
        </p:txBody>
      </p:sp>
    </p:spTree>
    <p:extLst>
      <p:ext uri="{BB962C8B-B14F-4D97-AF65-F5344CB8AC3E}">
        <p14:creationId xmlns:p14="http://schemas.microsoft.com/office/powerpoint/2010/main" val="27932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ubrik 1"/>
          <p:cNvSpPr>
            <a:spLocks noGrp="1"/>
          </p:cNvSpPr>
          <p:nvPr>
            <p:ph type="title"/>
          </p:nvPr>
        </p:nvSpPr>
        <p:spPr bwMode="auto">
          <a:xfrm>
            <a:off x="152400" y="248772"/>
            <a:ext cx="6781800" cy="47302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264" tIns="45132" rIns="90264" bIns="45132" numCol="1" anchor="t" anchorCtr="0" compatLnSpc="1">
            <a:prstTxWarp prst="textNoShape">
              <a:avLst/>
            </a:prstTxWarp>
            <a:normAutofit fontScale="90000"/>
          </a:bodyPr>
          <a:lstStyle/>
          <a:p>
            <a:endParaRPr lang="sv-SE" altLang="da-DK" sz="2800"/>
          </a:p>
        </p:txBody>
      </p:sp>
      <p:pic>
        <p:nvPicPr>
          <p:cNvPr id="32771"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01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553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3"/>
          <p:cNvSpPr>
            <a:spLocks noGrp="1"/>
          </p:cNvSpPr>
          <p:nvPr>
            <p:ph type="title"/>
          </p:nvPr>
        </p:nvSpPr>
        <p:spPr bwMode="auto">
          <a:noFill/>
          <a:ln>
            <a:miter lim="800000"/>
            <a:headEnd/>
            <a:tailEnd/>
          </a:ln>
        </p:spPr>
        <p:txBody>
          <a:bodyPr vert="horz" wrap="square" numCol="1" compatLnSpc="1">
            <a:prstTxWarp prst="textNoShape">
              <a:avLst/>
            </a:prstTxWarp>
          </a:bodyPr>
          <a:lstStyle/>
          <a:p>
            <a:pPr eaLnBrk="1" hangingPunct="1"/>
            <a:r>
              <a:rPr lang="en-US" sz="3000" dirty="0">
                <a:latin typeface="Arial Narrow" pitchFamily="34" charset="0"/>
                <a:ea typeface="MS PGothic"/>
                <a:cs typeface="MS PGothic"/>
              </a:rPr>
              <a:t>FOKUSOMRÅDER</a:t>
            </a:r>
          </a:p>
        </p:txBody>
      </p:sp>
      <p:sp>
        <p:nvSpPr>
          <p:cNvPr id="83970" name="Content Placeholder 2"/>
          <p:cNvSpPr txBox="1">
            <a:spLocks/>
          </p:cNvSpPr>
          <p:nvPr/>
        </p:nvSpPr>
        <p:spPr bwMode="auto">
          <a:xfrm>
            <a:off x="380999" y="1219200"/>
            <a:ext cx="8000999" cy="4725888"/>
          </a:xfrm>
          <a:prstGeom prst="rect">
            <a:avLst/>
          </a:prstGeom>
          <a:noFill/>
          <a:ln w="9525">
            <a:noFill/>
            <a:miter lim="800000"/>
            <a:headEnd/>
            <a:tailEnd/>
          </a:ln>
        </p:spPr>
        <p:txBody>
          <a:bodyPr lIns="0" tIns="0" rIns="0" bIns="0"/>
          <a:lstStyle/>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Fred og konfliktforebygging/løsning</a:t>
            </a:r>
          </a:p>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Sykdomsforebygging og behandling</a:t>
            </a:r>
          </a:p>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Vann og sanitær</a:t>
            </a:r>
          </a:p>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Barn- og mødrehelse</a:t>
            </a:r>
          </a:p>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Grunnutdanning og leseferdighet</a:t>
            </a:r>
          </a:p>
          <a:p>
            <a:pPr marL="338138" lvl="1" indent="-222250" eaLnBrk="0" hangingPunct="0">
              <a:spcBef>
                <a:spcPct val="20000"/>
              </a:spcBef>
              <a:buClr>
                <a:srgbClr val="01B4E7"/>
              </a:buClr>
              <a:buSzPct val="120000"/>
              <a:buFont typeface="Wingdings" pitchFamily="2" charset="2"/>
              <a:buChar char="§"/>
            </a:pPr>
            <a:r>
              <a:rPr lang="nb-NO" sz="2800" dirty="0">
                <a:solidFill>
                  <a:srgbClr val="58585A"/>
                </a:solidFill>
                <a:latin typeface="Georgia" pitchFamily="18" charset="0"/>
              </a:rPr>
              <a:t>Økonomi- og samfunnsutvikling</a:t>
            </a:r>
          </a:p>
          <a:p>
            <a:pPr marL="115888" lvl="1" eaLnBrk="0" hangingPunct="0">
              <a:spcBef>
                <a:spcPct val="20000"/>
              </a:spcBef>
              <a:buClr>
                <a:srgbClr val="01B4E7"/>
              </a:buClr>
              <a:buSzPct val="120000"/>
            </a:pPr>
            <a:r>
              <a:rPr lang="nb-NO" sz="2800" dirty="0">
                <a:solidFill>
                  <a:srgbClr val="58585A"/>
                </a:solidFill>
                <a:latin typeface="Georgia" pitchFamily="18" charset="0"/>
              </a:rPr>
              <a:t>		Miljøperspektiv</a:t>
            </a:r>
          </a:p>
          <a:p>
            <a:pPr marL="115888" lvl="1" eaLnBrk="0" hangingPunct="0">
              <a:spcBef>
                <a:spcPct val="20000"/>
              </a:spcBef>
              <a:buClr>
                <a:srgbClr val="01B4E7"/>
              </a:buClr>
              <a:buSzPct val="120000"/>
            </a:pPr>
            <a:endParaRPr lang="nb-NO" sz="2800" dirty="0">
              <a:solidFill>
                <a:srgbClr val="58585A"/>
              </a:solidFill>
              <a:latin typeface="Georgia" pitchFamily="18" charset="0"/>
            </a:endParaRPr>
          </a:p>
        </p:txBody>
      </p:sp>
      <p:pic>
        <p:nvPicPr>
          <p:cNvPr id="4" name="Bilde 3">
            <a:extLst>
              <a:ext uri="{FF2B5EF4-FFF2-40B4-BE49-F238E27FC236}">
                <a16:creationId xmlns:a16="http://schemas.microsoft.com/office/drawing/2014/main" id="{878DD65F-0B08-4D3C-97B9-5344155F6455}"/>
              </a:ext>
            </a:extLst>
          </p:cNvPr>
          <p:cNvPicPr>
            <a:picLocks noChangeAspect="1"/>
          </p:cNvPicPr>
          <p:nvPr/>
        </p:nvPicPr>
        <p:blipFill>
          <a:blip r:embed="rId3"/>
          <a:stretch>
            <a:fillRect/>
          </a:stretch>
        </p:blipFill>
        <p:spPr>
          <a:xfrm>
            <a:off x="762002" y="4704397"/>
            <a:ext cx="6823786" cy="1240690"/>
          </a:xfrm>
          <a:prstGeom prst="rect">
            <a:avLst/>
          </a:prstGeom>
        </p:spPr>
      </p:pic>
    </p:spTree>
    <p:extLst>
      <p:ext uri="{BB962C8B-B14F-4D97-AF65-F5344CB8AC3E}">
        <p14:creationId xmlns:p14="http://schemas.microsoft.com/office/powerpoint/2010/main" val="3688733328"/>
      </p:ext>
    </p:extLst>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Arial Narrow" panose="020B0606020202030204" pitchFamily="34" charset="0"/>
              </a:rPr>
              <a:t>Paul </a:t>
            </a:r>
            <a:r>
              <a:rPr lang="nb-NO" b="1" dirty="0" err="1">
                <a:latin typeface="Arial Narrow" panose="020B0606020202030204" pitchFamily="34" charset="0"/>
              </a:rPr>
              <a:t>Percey</a:t>
            </a:r>
            <a:r>
              <a:rPr lang="nb-NO" b="1" dirty="0">
                <a:latin typeface="Arial Narrow" panose="020B0606020202030204" pitchFamily="34" charset="0"/>
              </a:rPr>
              <a:t> Harris 1868 – 1947                                </a:t>
            </a:r>
            <a:r>
              <a:rPr lang="nb-NO" dirty="0"/>
              <a:t>Arch C. </a:t>
            </a:r>
            <a:r>
              <a:rPr lang="nb-NO" dirty="0" err="1"/>
              <a:t>Klumph</a:t>
            </a:r>
            <a:r>
              <a:rPr lang="nb-NO" dirty="0"/>
              <a:t> 1869 - 1951</a:t>
            </a:r>
            <a:endParaRPr lang="nb-NO" dirty="0">
              <a:latin typeface="Arial Narrow" panose="020B0606020202030204" pitchFamily="34" charset="0"/>
            </a:endParaRPr>
          </a:p>
        </p:txBody>
      </p:sp>
      <p:pic>
        <p:nvPicPr>
          <p:cNvPr id="5" name="Plassholder for innhold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1341654"/>
            <a:ext cx="3320812" cy="4608474"/>
          </a:xfrm>
        </p:spPr>
      </p:pic>
      <p:sp>
        <p:nvSpPr>
          <p:cNvPr id="4" name="Plassholder for innhold 3"/>
          <p:cNvSpPr>
            <a:spLocks noGrp="1"/>
          </p:cNvSpPr>
          <p:nvPr>
            <p:ph sz="half" idx="2"/>
          </p:nvPr>
        </p:nvSpPr>
        <p:spPr/>
        <p:txBody>
          <a:bodyPr/>
          <a:lstStyle/>
          <a:p>
            <a:pPr marL="0" indent="0">
              <a:buClr>
                <a:schemeClr val="accent2"/>
              </a:buClr>
              <a:buNone/>
            </a:pPr>
            <a:endParaRPr lang="nb-NO" sz="2000" dirty="0"/>
          </a:p>
          <a:p>
            <a:endParaRPr lang="nb-NO" dirty="0"/>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278" y="1341654"/>
            <a:ext cx="3380444" cy="4609697"/>
          </a:xfrm>
          <a:prstGeom prst="rect">
            <a:avLst/>
          </a:prstGeom>
        </p:spPr>
      </p:pic>
    </p:spTree>
    <p:extLst>
      <p:ext uri="{BB962C8B-B14F-4D97-AF65-F5344CB8AC3E}">
        <p14:creationId xmlns:p14="http://schemas.microsoft.com/office/powerpoint/2010/main" val="264128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4C5045-7724-4A4D-83A5-6BF8DC6B8822}"/>
              </a:ext>
            </a:extLst>
          </p:cNvPr>
          <p:cNvSpPr>
            <a:spLocks noGrp="1"/>
          </p:cNvSpPr>
          <p:nvPr>
            <p:ph type="title"/>
          </p:nvPr>
        </p:nvSpPr>
        <p:spPr/>
        <p:txBody>
          <a:bodyPr/>
          <a:lstStyle/>
          <a:p>
            <a:endParaRPr lang="nb-NO"/>
          </a:p>
        </p:txBody>
      </p:sp>
      <p:pic>
        <p:nvPicPr>
          <p:cNvPr id="5" name="Bilde 4">
            <a:extLst>
              <a:ext uri="{FF2B5EF4-FFF2-40B4-BE49-F238E27FC236}">
                <a16:creationId xmlns:a16="http://schemas.microsoft.com/office/drawing/2014/main" id="{0F9DAF07-A724-479F-A305-3F8E1E1891DE}"/>
              </a:ext>
            </a:extLst>
          </p:cNvPr>
          <p:cNvPicPr>
            <a:picLocks noChangeAspect="1"/>
          </p:cNvPicPr>
          <p:nvPr/>
        </p:nvPicPr>
        <p:blipFill>
          <a:blip r:embed="rId2"/>
          <a:stretch>
            <a:fillRect/>
          </a:stretch>
        </p:blipFill>
        <p:spPr>
          <a:xfrm>
            <a:off x="0" y="0"/>
            <a:ext cx="5280381" cy="6858000"/>
          </a:xfrm>
          <a:prstGeom prst="rect">
            <a:avLst/>
          </a:prstGeom>
        </p:spPr>
      </p:pic>
      <p:pic>
        <p:nvPicPr>
          <p:cNvPr id="6" name="Bilde 5">
            <a:extLst>
              <a:ext uri="{FF2B5EF4-FFF2-40B4-BE49-F238E27FC236}">
                <a16:creationId xmlns:a16="http://schemas.microsoft.com/office/drawing/2014/main" id="{36C7AF24-6DF3-48B2-8851-B455134729AB}"/>
              </a:ext>
            </a:extLst>
          </p:cNvPr>
          <p:cNvPicPr>
            <a:picLocks noChangeAspect="1"/>
          </p:cNvPicPr>
          <p:nvPr/>
        </p:nvPicPr>
        <p:blipFill>
          <a:blip r:embed="rId3"/>
          <a:stretch>
            <a:fillRect/>
          </a:stretch>
        </p:blipFill>
        <p:spPr>
          <a:xfrm>
            <a:off x="4760794" y="0"/>
            <a:ext cx="4943043" cy="6858000"/>
          </a:xfrm>
          <a:prstGeom prst="rect">
            <a:avLst/>
          </a:prstGeom>
        </p:spPr>
      </p:pic>
    </p:spTree>
    <p:extLst>
      <p:ext uri="{BB962C8B-B14F-4D97-AF65-F5344CB8AC3E}">
        <p14:creationId xmlns:p14="http://schemas.microsoft.com/office/powerpoint/2010/main" val="66837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837433F-3D8F-497F-AEA6-05179F3FC997}"/>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r>
              <a:rPr lang="en-US" dirty="0"/>
              <a:t>Rotaract-</a:t>
            </a:r>
            <a:r>
              <a:rPr lang="en-US" dirty="0" err="1"/>
              <a:t>klubber</a:t>
            </a:r>
            <a:r>
              <a:rPr lang="en-US" dirty="0"/>
              <a:t> </a:t>
            </a:r>
            <a:r>
              <a:rPr lang="en-US" dirty="0" err="1"/>
              <a:t>samler</a:t>
            </a:r>
            <a:r>
              <a:rPr lang="en-US" dirty="0"/>
              <a:t> </a:t>
            </a:r>
            <a:r>
              <a:rPr lang="en-US" dirty="0" err="1"/>
              <a:t>unge</a:t>
            </a:r>
            <a:r>
              <a:rPr lang="en-US" dirty="0"/>
              <a:t> </a:t>
            </a:r>
            <a:r>
              <a:rPr lang="en-US" dirty="0" err="1"/>
              <a:t>mennesker</a:t>
            </a:r>
            <a:r>
              <a:rPr lang="en-US" dirty="0"/>
              <a:t> </a:t>
            </a:r>
            <a:r>
              <a:rPr lang="en-US" dirty="0" err="1"/>
              <a:t>i</a:t>
            </a:r>
            <a:r>
              <a:rPr lang="en-US" dirty="0"/>
              <a:t> </a:t>
            </a:r>
            <a:r>
              <a:rPr lang="en-US" dirty="0" err="1"/>
              <a:t>alderen</a:t>
            </a:r>
            <a:r>
              <a:rPr lang="en-US" dirty="0"/>
              <a:t> 18-30 </a:t>
            </a:r>
            <a:r>
              <a:rPr lang="en-US" dirty="0" err="1"/>
              <a:t>år</a:t>
            </a:r>
            <a:r>
              <a:rPr lang="en-US" dirty="0"/>
              <a:t> for å </a:t>
            </a:r>
            <a:r>
              <a:rPr lang="en-US" dirty="0" err="1"/>
              <a:t>utveklse</a:t>
            </a:r>
            <a:r>
              <a:rPr lang="en-US" dirty="0"/>
              <a:t> </a:t>
            </a:r>
            <a:r>
              <a:rPr lang="en-US" dirty="0" err="1"/>
              <a:t>ideer</a:t>
            </a:r>
            <a:r>
              <a:rPr lang="en-US" dirty="0"/>
              <a:t> med </a:t>
            </a:r>
            <a:r>
              <a:rPr lang="en-US" dirty="0" err="1"/>
              <a:t>ledere</a:t>
            </a:r>
            <a:r>
              <a:rPr lang="en-US" dirty="0"/>
              <a:t> </a:t>
            </a:r>
            <a:r>
              <a:rPr lang="en-US" dirty="0" err="1"/>
              <a:t>i</a:t>
            </a:r>
            <a:r>
              <a:rPr lang="en-US" dirty="0"/>
              <a:t> </a:t>
            </a:r>
            <a:r>
              <a:rPr lang="en-US" dirty="0" err="1"/>
              <a:t>sitt</a:t>
            </a:r>
            <a:r>
              <a:rPr lang="en-US" dirty="0"/>
              <a:t> </a:t>
            </a:r>
            <a:r>
              <a:rPr lang="en-US" dirty="0" err="1"/>
              <a:t>nærmiljø</a:t>
            </a:r>
            <a:r>
              <a:rPr lang="en-US" dirty="0"/>
              <a:t>, </a:t>
            </a:r>
            <a:r>
              <a:rPr lang="en-US" dirty="0" err="1"/>
              <a:t>utvikle</a:t>
            </a:r>
            <a:r>
              <a:rPr lang="en-US" dirty="0"/>
              <a:t> </a:t>
            </a:r>
            <a:r>
              <a:rPr lang="en-US" dirty="0" err="1"/>
              <a:t>lederskap</a:t>
            </a:r>
            <a:r>
              <a:rPr lang="en-US" dirty="0"/>
              <a:t> og </a:t>
            </a:r>
            <a:r>
              <a:rPr lang="en-US" dirty="0" err="1"/>
              <a:t>profesjonelle</a:t>
            </a:r>
            <a:r>
              <a:rPr lang="en-US" dirty="0"/>
              <a:t> </a:t>
            </a:r>
            <a:r>
              <a:rPr lang="en-US" dirty="0" err="1"/>
              <a:t>ferdigher</a:t>
            </a:r>
            <a:r>
              <a:rPr lang="en-US" dirty="0"/>
              <a:t> og ha det </a:t>
            </a:r>
            <a:r>
              <a:rPr lang="en-US" dirty="0" err="1"/>
              <a:t>gøy</a:t>
            </a:r>
            <a:r>
              <a:rPr lang="en-US" dirty="0"/>
              <a:t> </a:t>
            </a:r>
            <a:r>
              <a:rPr lang="en-US" dirty="0" err="1"/>
              <a:t>gjennom</a:t>
            </a:r>
            <a:r>
              <a:rPr lang="en-US" dirty="0"/>
              <a:t> </a:t>
            </a:r>
            <a:r>
              <a:rPr lang="en-US" dirty="0" err="1"/>
              <a:t>serviceprosjekter</a:t>
            </a:r>
            <a:r>
              <a:rPr lang="en-US" dirty="0"/>
              <a:t>.</a:t>
            </a:r>
          </a:p>
          <a:p>
            <a:pPr marL="0" indent="0">
              <a:buNone/>
            </a:pPr>
            <a:endParaRPr lang="en-US" sz="1800" dirty="0"/>
          </a:p>
          <a:p>
            <a:pPr marL="0" indent="0">
              <a:buNone/>
            </a:pPr>
            <a:r>
              <a:rPr lang="en-US" sz="1800" dirty="0"/>
              <a:t>Det </a:t>
            </a:r>
            <a:r>
              <a:rPr lang="en-US" sz="1800" dirty="0" err="1"/>
              <a:t>finnes</a:t>
            </a:r>
            <a:r>
              <a:rPr lang="en-US" sz="1800" dirty="0"/>
              <a:t> 11 000 </a:t>
            </a:r>
            <a:r>
              <a:rPr lang="en-US" sz="1800" dirty="0" err="1"/>
              <a:t>klubber</a:t>
            </a:r>
            <a:r>
              <a:rPr lang="en-US" sz="1800" dirty="0"/>
              <a:t>  med </a:t>
            </a:r>
            <a:r>
              <a:rPr lang="en-US" sz="1800" dirty="0" err="1"/>
              <a:t>tilsammen</a:t>
            </a:r>
            <a:r>
              <a:rPr lang="en-US" sz="1800" dirty="0"/>
              <a:t> 250 000 </a:t>
            </a:r>
            <a:r>
              <a:rPr lang="en-US" sz="1800" dirty="0" err="1"/>
              <a:t>medlemmer</a:t>
            </a:r>
            <a:r>
              <a:rPr lang="en-US" sz="1800" dirty="0"/>
              <a:t> </a:t>
            </a:r>
            <a:r>
              <a:rPr lang="en-US" sz="1800" dirty="0" err="1"/>
              <a:t>i</a:t>
            </a:r>
            <a:r>
              <a:rPr lang="en-US" sz="1800" dirty="0"/>
              <a:t> 184 land</a:t>
            </a:r>
          </a:p>
          <a:p>
            <a:pPr marL="0" indent="0">
              <a:buNone/>
            </a:pPr>
            <a:endParaRPr lang="nb-NO" dirty="0"/>
          </a:p>
        </p:txBody>
      </p:sp>
      <p:sp>
        <p:nvSpPr>
          <p:cNvPr id="3" name="Tittel 2">
            <a:extLst>
              <a:ext uri="{FF2B5EF4-FFF2-40B4-BE49-F238E27FC236}">
                <a16:creationId xmlns:a16="http://schemas.microsoft.com/office/drawing/2014/main" id="{E4A0C922-7145-408A-819D-483C93B0BD57}"/>
              </a:ext>
            </a:extLst>
          </p:cNvPr>
          <p:cNvSpPr>
            <a:spLocks noGrp="1"/>
          </p:cNvSpPr>
          <p:nvPr>
            <p:ph type="title"/>
          </p:nvPr>
        </p:nvSpPr>
        <p:spPr/>
        <p:txBody>
          <a:bodyPr/>
          <a:lstStyle/>
          <a:p>
            <a:r>
              <a:rPr lang="nb-NO" dirty="0" err="1"/>
              <a:t>Rotaract</a:t>
            </a:r>
            <a:r>
              <a:rPr lang="nb-NO" dirty="0"/>
              <a:t> utvikler fremtidens ledere og nye rotarianere</a:t>
            </a:r>
          </a:p>
        </p:txBody>
      </p:sp>
      <p:pic>
        <p:nvPicPr>
          <p:cNvPr id="4" name="Bilde 3">
            <a:extLst>
              <a:ext uri="{FF2B5EF4-FFF2-40B4-BE49-F238E27FC236}">
                <a16:creationId xmlns:a16="http://schemas.microsoft.com/office/drawing/2014/main" id="{09CDA10E-2D0E-452C-B363-973BC6E2BB9D}"/>
              </a:ext>
            </a:extLst>
          </p:cNvPr>
          <p:cNvPicPr>
            <a:picLocks noChangeAspect="1"/>
          </p:cNvPicPr>
          <p:nvPr/>
        </p:nvPicPr>
        <p:blipFill>
          <a:blip r:embed="rId3"/>
          <a:stretch>
            <a:fillRect/>
          </a:stretch>
        </p:blipFill>
        <p:spPr>
          <a:xfrm>
            <a:off x="457200" y="960081"/>
            <a:ext cx="3743325" cy="1466850"/>
          </a:xfrm>
          <a:prstGeom prst="rect">
            <a:avLst/>
          </a:prstGeom>
        </p:spPr>
      </p:pic>
    </p:spTree>
    <p:extLst>
      <p:ext uri="{BB962C8B-B14F-4D97-AF65-F5344CB8AC3E}">
        <p14:creationId xmlns:p14="http://schemas.microsoft.com/office/powerpoint/2010/main" val="34115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57200" y="1600200"/>
            <a:ext cx="8229600" cy="4525963"/>
          </a:xfrm>
        </p:spPr>
        <p:txBody>
          <a:bodyPr>
            <a:normAutofit/>
          </a:bodyPr>
          <a:lstStyle/>
          <a:p>
            <a:pPr marL="0" indent="0">
              <a:buNone/>
            </a:pPr>
            <a:r>
              <a:rPr lang="nb-NO" dirty="0"/>
              <a:t>Rotary er en verdensomspennende serviceorganisasjon med yrkesbasert medlemskap som arbeider for mellomfolkelig forståelse gjennom vennskap over landegrenser. </a:t>
            </a:r>
          </a:p>
          <a:p>
            <a:pPr marL="0" indent="0">
              <a:buNone/>
            </a:pPr>
            <a:r>
              <a:rPr lang="nb-NO" dirty="0"/>
              <a:t>Sammen arbeider vi for å bidra til varige positive endringer i samfunnet verden over.</a:t>
            </a:r>
          </a:p>
          <a:p>
            <a:pPr marL="0" indent="0">
              <a:buNone/>
            </a:pPr>
            <a:endParaRPr lang="nb-NO" dirty="0"/>
          </a:p>
        </p:txBody>
      </p:sp>
      <p:sp>
        <p:nvSpPr>
          <p:cNvPr id="3" name="Tittel 2"/>
          <p:cNvSpPr>
            <a:spLocks noGrp="1"/>
          </p:cNvSpPr>
          <p:nvPr>
            <p:ph type="title"/>
          </p:nvPr>
        </p:nvSpPr>
        <p:spPr/>
        <p:txBody>
          <a:bodyPr>
            <a:noAutofit/>
          </a:bodyPr>
          <a:lstStyle/>
          <a:p>
            <a:r>
              <a:rPr lang="nb-NO" sz="3200" dirty="0"/>
              <a:t>Rotary – etablert i 1905</a:t>
            </a:r>
          </a:p>
        </p:txBody>
      </p:sp>
    </p:spTree>
    <p:extLst>
      <p:ext uri="{BB962C8B-B14F-4D97-AF65-F5344CB8AC3E}">
        <p14:creationId xmlns:p14="http://schemas.microsoft.com/office/powerpoint/2010/main" val="403576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D8E3F5D-54B7-4D40-83EE-6EDC6F98D320}"/>
              </a:ext>
            </a:extLst>
          </p:cNvPr>
          <p:cNvSpPr>
            <a:spLocks noGrp="1"/>
          </p:cNvSpPr>
          <p:nvPr>
            <p:ph idx="1"/>
          </p:nvPr>
        </p:nvSpPr>
        <p:spPr/>
        <p:txBody>
          <a:bodyPr/>
          <a:lstStyle/>
          <a:p>
            <a:pPr marL="0" indent="0">
              <a:buNone/>
            </a:pPr>
            <a:endParaRPr lang="nb-NO" dirty="0"/>
          </a:p>
          <a:p>
            <a:pPr marL="0" indent="0">
              <a:buNone/>
            </a:pPr>
            <a:endParaRPr lang="nb-NO" dirty="0"/>
          </a:p>
          <a:p>
            <a:pPr marL="0" indent="0">
              <a:buNone/>
            </a:pPr>
            <a:r>
              <a:rPr lang="nb-NO" dirty="0"/>
              <a:t>Visepresident </a:t>
            </a:r>
            <a:r>
              <a:rPr lang="nb-NO" dirty="0" err="1"/>
              <a:t>Yinka</a:t>
            </a:r>
            <a:r>
              <a:rPr lang="nb-NO" dirty="0"/>
              <a:t> </a:t>
            </a:r>
            <a:r>
              <a:rPr lang="nb-NO" dirty="0" err="1"/>
              <a:t>Babalola</a:t>
            </a:r>
            <a:endParaRPr lang="nb-NO" dirty="0"/>
          </a:p>
          <a:p>
            <a:pPr marL="0" indent="0">
              <a:buNone/>
            </a:pPr>
            <a:endParaRPr lang="nb-NO" dirty="0"/>
          </a:p>
          <a:p>
            <a:pPr marL="0" indent="0">
              <a:buNone/>
            </a:pPr>
            <a:r>
              <a:rPr lang="nb-NO" dirty="0"/>
              <a:t>«Vi trenger ulvene til å skape innovasjon og sauene til å gjennomføre revolusjonerende handlinger.»</a:t>
            </a:r>
          </a:p>
        </p:txBody>
      </p:sp>
      <p:sp>
        <p:nvSpPr>
          <p:cNvPr id="3" name="Tittel 2">
            <a:extLst>
              <a:ext uri="{FF2B5EF4-FFF2-40B4-BE49-F238E27FC236}">
                <a16:creationId xmlns:a16="http://schemas.microsoft.com/office/drawing/2014/main" id="{55318B61-7956-4E28-95B8-3D2CF7BE3507}"/>
              </a:ext>
            </a:extLst>
          </p:cNvPr>
          <p:cNvSpPr>
            <a:spLocks noGrp="1"/>
          </p:cNvSpPr>
          <p:nvPr>
            <p:ph type="title"/>
          </p:nvPr>
        </p:nvSpPr>
        <p:spPr/>
        <p:txBody>
          <a:bodyPr/>
          <a:lstStyle/>
          <a:p>
            <a:r>
              <a:rPr lang="nb-NO" dirty="0"/>
              <a:t>Om ulver og sauer</a:t>
            </a:r>
          </a:p>
        </p:txBody>
      </p:sp>
      <p:pic>
        <p:nvPicPr>
          <p:cNvPr id="4" name="Bilde 3">
            <a:extLst>
              <a:ext uri="{FF2B5EF4-FFF2-40B4-BE49-F238E27FC236}">
                <a16:creationId xmlns:a16="http://schemas.microsoft.com/office/drawing/2014/main" id="{EB3E9B87-0A42-4274-B0FD-16134C0F7F72}"/>
              </a:ext>
            </a:extLst>
          </p:cNvPr>
          <p:cNvPicPr>
            <a:picLocks noChangeAspect="1"/>
          </p:cNvPicPr>
          <p:nvPr/>
        </p:nvPicPr>
        <p:blipFill>
          <a:blip r:embed="rId2"/>
          <a:stretch>
            <a:fillRect/>
          </a:stretch>
        </p:blipFill>
        <p:spPr>
          <a:xfrm>
            <a:off x="6474668" y="1247582"/>
            <a:ext cx="2212132" cy="2433345"/>
          </a:xfrm>
          <a:prstGeom prst="rect">
            <a:avLst/>
          </a:prstGeom>
        </p:spPr>
      </p:pic>
    </p:spTree>
    <p:extLst>
      <p:ext uri="{BB962C8B-B14F-4D97-AF65-F5344CB8AC3E}">
        <p14:creationId xmlns:p14="http://schemas.microsoft.com/office/powerpoint/2010/main" val="32605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8750B3A-7310-4F16-991C-6466E3272616}"/>
              </a:ext>
            </a:extLst>
          </p:cNvPr>
          <p:cNvSpPr>
            <a:spLocks noGrp="1"/>
          </p:cNvSpPr>
          <p:nvPr>
            <p:ph sz="half" idx="1"/>
          </p:nvPr>
        </p:nvSpPr>
        <p:spPr/>
        <p:txBody>
          <a:bodyPr>
            <a:normAutofit lnSpcReduction="10000"/>
          </a:bodyPr>
          <a:lstStyle/>
          <a:p>
            <a:pPr marL="0" indent="0">
              <a:buNone/>
            </a:pPr>
            <a:r>
              <a:rPr lang="nb-NO" dirty="0"/>
              <a:t>Utvikle klubbene</a:t>
            </a:r>
          </a:p>
          <a:p>
            <a:r>
              <a:rPr lang="nb-NO" dirty="0"/>
              <a:t>Være synlige lokalt </a:t>
            </a:r>
          </a:p>
          <a:p>
            <a:r>
              <a:rPr lang="nb-NO" dirty="0"/>
              <a:t>Innføre bedriftsmedlemsskap</a:t>
            </a:r>
          </a:p>
          <a:p>
            <a:r>
              <a:rPr lang="nb-NO" dirty="0"/>
              <a:t>Innføre familiemedlemsskap</a:t>
            </a:r>
          </a:p>
          <a:p>
            <a:r>
              <a:rPr lang="nb-NO" dirty="0"/>
              <a:t>Etablere satellitt-klubber</a:t>
            </a:r>
          </a:p>
          <a:p>
            <a:r>
              <a:rPr lang="nb-NO" dirty="0"/>
              <a:t>Etablere medlemskap uten klubb?</a:t>
            </a:r>
          </a:p>
          <a:p>
            <a:endParaRPr lang="nb-NO" dirty="0"/>
          </a:p>
        </p:txBody>
      </p:sp>
      <p:sp>
        <p:nvSpPr>
          <p:cNvPr id="3" name="Plassholder for innhold 2">
            <a:extLst>
              <a:ext uri="{FF2B5EF4-FFF2-40B4-BE49-F238E27FC236}">
                <a16:creationId xmlns:a16="http://schemas.microsoft.com/office/drawing/2014/main" id="{0CF6E279-028B-422B-8045-56EA94634890}"/>
              </a:ext>
            </a:extLst>
          </p:cNvPr>
          <p:cNvSpPr>
            <a:spLocks noGrp="1"/>
          </p:cNvSpPr>
          <p:nvPr>
            <p:ph sz="half" idx="2"/>
          </p:nvPr>
        </p:nvSpPr>
        <p:spPr/>
        <p:txBody>
          <a:bodyPr/>
          <a:lstStyle/>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Paul Harris:</a:t>
            </a:r>
          </a:p>
          <a:p>
            <a:pPr marL="0" indent="0">
              <a:buNone/>
            </a:pPr>
            <a:r>
              <a:rPr lang="nb-NO" dirty="0"/>
              <a:t>«Think </a:t>
            </a:r>
            <a:r>
              <a:rPr lang="nb-NO" dirty="0" err="1"/>
              <a:t>change</a:t>
            </a:r>
            <a:r>
              <a:rPr lang="nb-NO" dirty="0"/>
              <a:t> – </a:t>
            </a:r>
            <a:r>
              <a:rPr lang="nb-NO" dirty="0" err="1"/>
              <a:t>don’t</a:t>
            </a:r>
            <a:r>
              <a:rPr lang="nb-NO" dirty="0"/>
              <a:t> </a:t>
            </a:r>
            <a:r>
              <a:rPr lang="nb-NO" dirty="0" err="1"/>
              <a:t>change</a:t>
            </a:r>
            <a:r>
              <a:rPr lang="nb-NO" dirty="0"/>
              <a:t> </a:t>
            </a:r>
            <a:r>
              <a:rPr lang="nb-NO" dirty="0" err="1"/>
              <a:t>without</a:t>
            </a:r>
            <a:r>
              <a:rPr lang="nb-NO" dirty="0"/>
              <a:t> </a:t>
            </a:r>
            <a:r>
              <a:rPr lang="nb-NO" dirty="0" err="1"/>
              <a:t>thinking</a:t>
            </a:r>
            <a:r>
              <a:rPr lang="nb-NO" dirty="0"/>
              <a:t>»</a:t>
            </a:r>
          </a:p>
        </p:txBody>
      </p:sp>
      <p:sp>
        <p:nvSpPr>
          <p:cNvPr id="4" name="Tittel 3">
            <a:extLst>
              <a:ext uri="{FF2B5EF4-FFF2-40B4-BE49-F238E27FC236}">
                <a16:creationId xmlns:a16="http://schemas.microsoft.com/office/drawing/2014/main" id="{4C7458B0-46D3-4982-BF76-D5122661EB04}"/>
              </a:ext>
            </a:extLst>
          </p:cNvPr>
          <p:cNvSpPr>
            <a:spLocks noGrp="1"/>
          </p:cNvSpPr>
          <p:nvPr>
            <p:ph type="title"/>
          </p:nvPr>
        </p:nvSpPr>
        <p:spPr/>
        <p:txBody>
          <a:bodyPr/>
          <a:lstStyle/>
          <a:p>
            <a:r>
              <a:rPr lang="nb-NO" dirty="0"/>
              <a:t>Utvikle Rotary lokalt</a:t>
            </a:r>
          </a:p>
        </p:txBody>
      </p:sp>
      <p:pic>
        <p:nvPicPr>
          <p:cNvPr id="5" name="Plassholder for innhold 4">
            <a:extLst>
              <a:ext uri="{FF2B5EF4-FFF2-40B4-BE49-F238E27FC236}">
                <a16:creationId xmlns:a16="http://schemas.microsoft.com/office/drawing/2014/main" id="{D30F9FA5-B00C-4878-B276-B7F60D206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38" y="1048596"/>
            <a:ext cx="1966983" cy="2729691"/>
          </a:xfrm>
          <a:prstGeom prst="rect">
            <a:avLst/>
          </a:prstGeom>
        </p:spPr>
      </p:pic>
    </p:spTree>
    <p:extLst>
      <p:ext uri="{BB962C8B-B14F-4D97-AF65-F5344CB8AC3E}">
        <p14:creationId xmlns:p14="http://schemas.microsoft.com/office/powerpoint/2010/main" val="36837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CBAD56B-3326-436B-AF63-382E6F3B3D0B}"/>
              </a:ext>
            </a:extLst>
          </p:cNvPr>
          <p:cNvSpPr>
            <a:spLocks noGrp="1"/>
          </p:cNvSpPr>
          <p:nvPr>
            <p:ph idx="1"/>
          </p:nvPr>
        </p:nvSpPr>
        <p:spPr/>
        <p:txBody>
          <a:bodyPr/>
          <a:lstStyle/>
          <a:p>
            <a:r>
              <a:rPr lang="nb-NO" dirty="0"/>
              <a:t>Enhver rotaryklubb er unik og finner sin egen form – innenfor det regelverket vi har og som gjør oss til Rotaryklubber.</a:t>
            </a:r>
          </a:p>
          <a:p>
            <a:r>
              <a:rPr lang="nb-NO" dirty="0"/>
              <a:t>Den globale utviklingen bygger på den lokale, og det blir dermed i stor grad sammenfall mellom lokal og global utvikling.</a:t>
            </a:r>
          </a:p>
        </p:txBody>
      </p:sp>
      <p:sp>
        <p:nvSpPr>
          <p:cNvPr id="3" name="Tittel 2">
            <a:extLst>
              <a:ext uri="{FF2B5EF4-FFF2-40B4-BE49-F238E27FC236}">
                <a16:creationId xmlns:a16="http://schemas.microsoft.com/office/drawing/2014/main" id="{F30D7CF9-76AE-4A2D-AE26-9FAC791BEDCD}"/>
              </a:ext>
            </a:extLst>
          </p:cNvPr>
          <p:cNvSpPr>
            <a:spLocks noGrp="1"/>
          </p:cNvSpPr>
          <p:nvPr>
            <p:ph type="title"/>
          </p:nvPr>
        </p:nvSpPr>
        <p:spPr/>
        <p:txBody>
          <a:bodyPr/>
          <a:lstStyle/>
          <a:p>
            <a:r>
              <a:rPr lang="nb-NO" dirty="0"/>
              <a:t>Utvikle Rotary globalt</a:t>
            </a:r>
          </a:p>
        </p:txBody>
      </p:sp>
    </p:spTree>
    <p:extLst>
      <p:ext uri="{BB962C8B-B14F-4D97-AF65-F5344CB8AC3E}">
        <p14:creationId xmlns:p14="http://schemas.microsoft.com/office/powerpoint/2010/main" val="38735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1EA6DAC-5DC7-4B6F-9C48-E33AF97BD7AF}"/>
              </a:ext>
            </a:extLst>
          </p:cNvPr>
          <p:cNvSpPr>
            <a:spLocks noGrp="1"/>
          </p:cNvSpPr>
          <p:nvPr>
            <p:ph idx="1"/>
          </p:nvPr>
        </p:nvSpPr>
        <p:spPr/>
        <p:txBody>
          <a:bodyPr/>
          <a:lstStyle/>
          <a:p>
            <a:r>
              <a:rPr lang="nb-NO" dirty="0"/>
              <a:t>Rotarianere verden over er respekterte og anerkjente for høy etisk standard.</a:t>
            </a:r>
          </a:p>
          <a:p>
            <a:r>
              <a:rPr lang="nb-NO" dirty="0"/>
              <a:t>Det er vi blitt gjennom våre programmer og handlinger.</a:t>
            </a:r>
          </a:p>
          <a:p>
            <a:r>
              <a:rPr lang="nb-NO" dirty="0"/>
              <a:t>Det gjør det også attraktivt å være medlem.</a:t>
            </a:r>
          </a:p>
          <a:p>
            <a:endParaRPr lang="nb-NO" dirty="0"/>
          </a:p>
        </p:txBody>
      </p:sp>
      <p:sp>
        <p:nvSpPr>
          <p:cNvPr id="3" name="Tittel 2">
            <a:extLst>
              <a:ext uri="{FF2B5EF4-FFF2-40B4-BE49-F238E27FC236}">
                <a16:creationId xmlns:a16="http://schemas.microsoft.com/office/drawing/2014/main" id="{F9327595-118C-439B-A61F-15F77EB707D2}"/>
              </a:ext>
            </a:extLst>
          </p:cNvPr>
          <p:cNvSpPr>
            <a:spLocks noGrp="1"/>
          </p:cNvSpPr>
          <p:nvPr>
            <p:ph type="title"/>
          </p:nvPr>
        </p:nvSpPr>
        <p:spPr/>
        <p:txBody>
          <a:bodyPr/>
          <a:lstStyle/>
          <a:p>
            <a:r>
              <a:rPr lang="nb-NO" dirty="0"/>
              <a:t>Status og attraktivitet</a:t>
            </a:r>
          </a:p>
        </p:txBody>
      </p:sp>
    </p:spTree>
    <p:extLst>
      <p:ext uri="{BB962C8B-B14F-4D97-AF65-F5344CB8AC3E}">
        <p14:creationId xmlns:p14="http://schemas.microsoft.com/office/powerpoint/2010/main" val="41804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08B546-FAB4-4083-AE6E-471577447E73}"/>
              </a:ext>
            </a:extLst>
          </p:cNvPr>
          <p:cNvSpPr>
            <a:spLocks noGrp="1"/>
          </p:cNvSpPr>
          <p:nvPr>
            <p:ph type="title"/>
          </p:nvPr>
        </p:nvSpPr>
        <p:spPr/>
        <p:txBody>
          <a:bodyPr/>
          <a:lstStyle/>
          <a:p>
            <a:r>
              <a:rPr lang="nb-NO" dirty="0"/>
              <a:t>Veggavis fra årets seminar i Gdansk</a:t>
            </a:r>
          </a:p>
        </p:txBody>
      </p:sp>
      <p:pic>
        <p:nvPicPr>
          <p:cNvPr id="4" name="Bilde 3" descr="Et bilde som inneholder tekst, tavle&#10;&#10;Automatisk generert beskrivelse">
            <a:extLst>
              <a:ext uri="{FF2B5EF4-FFF2-40B4-BE49-F238E27FC236}">
                <a16:creationId xmlns:a16="http://schemas.microsoft.com/office/drawing/2014/main" id="{E03AF702-332D-40D1-AE6E-DB922F0BF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647" y="0"/>
            <a:ext cx="4753353" cy="6858000"/>
          </a:xfrm>
          <a:prstGeom prst="rect">
            <a:avLst/>
          </a:prstGeom>
        </p:spPr>
      </p:pic>
      <p:pic>
        <p:nvPicPr>
          <p:cNvPr id="5" name="Bilde 4">
            <a:extLst>
              <a:ext uri="{FF2B5EF4-FFF2-40B4-BE49-F238E27FC236}">
                <a16:creationId xmlns:a16="http://schemas.microsoft.com/office/drawing/2014/main" id="{BE72EA6E-9CD4-4308-971F-4812760377D8}"/>
              </a:ext>
            </a:extLst>
          </p:cNvPr>
          <p:cNvPicPr>
            <a:picLocks noChangeAspect="1"/>
          </p:cNvPicPr>
          <p:nvPr/>
        </p:nvPicPr>
        <p:blipFill>
          <a:blip r:embed="rId4"/>
          <a:stretch>
            <a:fillRect/>
          </a:stretch>
        </p:blipFill>
        <p:spPr>
          <a:xfrm>
            <a:off x="457200" y="1585913"/>
            <a:ext cx="3641095" cy="3700461"/>
          </a:xfrm>
          <a:prstGeom prst="rect">
            <a:avLst/>
          </a:prstGeom>
        </p:spPr>
      </p:pic>
    </p:spTree>
    <p:extLst>
      <p:ext uri="{BB962C8B-B14F-4D97-AF65-F5344CB8AC3E}">
        <p14:creationId xmlns:p14="http://schemas.microsoft.com/office/powerpoint/2010/main" val="30929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47A0A2A-20C6-4B9A-8077-244AEAEC5F02}"/>
              </a:ext>
            </a:extLst>
          </p:cNvPr>
          <p:cNvSpPr>
            <a:spLocks noGrp="1"/>
          </p:cNvSpPr>
          <p:nvPr>
            <p:ph idx="1"/>
          </p:nvPr>
        </p:nvSpPr>
        <p:spPr/>
        <p:txBody>
          <a:bodyPr/>
          <a:lstStyle/>
          <a:p>
            <a:pPr marL="0" indent="0">
              <a:buNone/>
            </a:pPr>
            <a:r>
              <a:rPr lang="nb-NO" dirty="0"/>
              <a:t>Alle prosjektene har utgangspunkt i en klubb</a:t>
            </a:r>
          </a:p>
          <a:p>
            <a:r>
              <a:rPr lang="nb-NO" dirty="0"/>
              <a:t>Rene klubbprosjekter </a:t>
            </a:r>
          </a:p>
          <a:p>
            <a:r>
              <a:rPr lang="nb-NO" dirty="0"/>
              <a:t>Prosjekter med støtte fra TRF via distriktet – District </a:t>
            </a:r>
            <a:r>
              <a:rPr lang="nb-NO" dirty="0" err="1"/>
              <a:t>Grants</a:t>
            </a:r>
            <a:endParaRPr lang="nb-NO" dirty="0"/>
          </a:p>
          <a:p>
            <a:r>
              <a:rPr lang="nb-NO" dirty="0"/>
              <a:t>Store internasjonale prosjekter som er samarbeid mellom flere klubber og en stor økonomisk støtte fra TRF – Global </a:t>
            </a:r>
            <a:r>
              <a:rPr lang="nb-NO" dirty="0" err="1"/>
              <a:t>Grants</a:t>
            </a:r>
            <a:endParaRPr lang="nb-NO" dirty="0"/>
          </a:p>
        </p:txBody>
      </p:sp>
      <p:sp>
        <p:nvSpPr>
          <p:cNvPr id="3" name="Tittel 2">
            <a:extLst>
              <a:ext uri="{FF2B5EF4-FFF2-40B4-BE49-F238E27FC236}">
                <a16:creationId xmlns:a16="http://schemas.microsoft.com/office/drawing/2014/main" id="{7B530DAF-72CD-465C-9995-C8CCC67B72C4}"/>
              </a:ext>
            </a:extLst>
          </p:cNvPr>
          <p:cNvSpPr>
            <a:spLocks noGrp="1"/>
          </p:cNvSpPr>
          <p:nvPr>
            <p:ph type="title"/>
          </p:nvPr>
        </p:nvSpPr>
        <p:spPr/>
        <p:txBody>
          <a:bodyPr>
            <a:normAutofit/>
          </a:bodyPr>
          <a:lstStyle/>
          <a:p>
            <a:r>
              <a:rPr lang="nb-NO" dirty="0"/>
              <a:t>Rotary er hva </a:t>
            </a:r>
            <a:r>
              <a:rPr lang="nb-NO" dirty="0" err="1"/>
              <a:t>rotary</a:t>
            </a:r>
            <a:r>
              <a:rPr lang="nb-NO" dirty="0"/>
              <a:t> gjør – f. eks prosjekter - synlighet</a:t>
            </a:r>
            <a:endParaRPr lang="nb-NO" sz="1600" dirty="0"/>
          </a:p>
        </p:txBody>
      </p:sp>
    </p:spTree>
    <p:extLst>
      <p:ext uri="{BB962C8B-B14F-4D97-AF65-F5344CB8AC3E}">
        <p14:creationId xmlns:p14="http://schemas.microsoft.com/office/powerpoint/2010/main" val="32248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2E9F362-A74B-42E4-9F52-B00981BF1223}"/>
              </a:ext>
            </a:extLst>
          </p:cNvPr>
          <p:cNvSpPr>
            <a:spLocks noGrp="1"/>
          </p:cNvSpPr>
          <p:nvPr>
            <p:ph sz="half" idx="1"/>
          </p:nvPr>
        </p:nvSpPr>
        <p:spPr/>
        <p:txBody>
          <a:bodyPr/>
          <a:lstStyle/>
          <a:p>
            <a:pPr marL="0" indent="0">
              <a:buNone/>
            </a:pPr>
            <a:r>
              <a:rPr lang="nb-NO" dirty="0"/>
              <a:t>Gjennom:</a:t>
            </a:r>
          </a:p>
          <a:p>
            <a:r>
              <a:rPr lang="nb-NO" dirty="0"/>
              <a:t>Serviceprosjekter</a:t>
            </a:r>
          </a:p>
          <a:p>
            <a:r>
              <a:rPr lang="nb-NO" dirty="0"/>
              <a:t>Peace </a:t>
            </a:r>
            <a:r>
              <a:rPr lang="nb-NO" dirty="0" err="1"/>
              <a:t>Fellowship</a:t>
            </a:r>
            <a:endParaRPr lang="nb-NO" dirty="0"/>
          </a:p>
          <a:p>
            <a:r>
              <a:rPr lang="nb-NO" dirty="0"/>
              <a:t>Andre stipender</a:t>
            </a:r>
          </a:p>
          <a:p>
            <a:endParaRPr lang="nb-NO" dirty="0"/>
          </a:p>
        </p:txBody>
      </p:sp>
      <p:sp>
        <p:nvSpPr>
          <p:cNvPr id="3" name="Plassholder for innhold 2">
            <a:extLst>
              <a:ext uri="{FF2B5EF4-FFF2-40B4-BE49-F238E27FC236}">
                <a16:creationId xmlns:a16="http://schemas.microsoft.com/office/drawing/2014/main" id="{F7CE5D99-AD61-43D3-B9D8-6750BFF0D9AB}"/>
              </a:ext>
            </a:extLst>
          </p:cNvPr>
          <p:cNvSpPr>
            <a:spLocks noGrp="1"/>
          </p:cNvSpPr>
          <p:nvPr>
            <p:ph sz="half" idx="2"/>
          </p:nvPr>
        </p:nvSpPr>
        <p:spPr/>
        <p:txBody>
          <a:bodyPr/>
          <a:lstStyle/>
          <a:p>
            <a:pPr marL="0" indent="0">
              <a:buNone/>
            </a:pPr>
            <a:r>
              <a:rPr lang="nb-NO" dirty="0"/>
              <a:t>Rotary tar tak i de underliggende årsakene til konflikter:</a:t>
            </a:r>
          </a:p>
          <a:p>
            <a:r>
              <a:rPr lang="nb-NO" dirty="0"/>
              <a:t>Fattigdom</a:t>
            </a:r>
          </a:p>
          <a:p>
            <a:r>
              <a:rPr lang="nb-NO" dirty="0"/>
              <a:t>Ulikhet</a:t>
            </a:r>
          </a:p>
          <a:p>
            <a:r>
              <a:rPr lang="nb-NO" dirty="0"/>
              <a:t>Etniske spenning</a:t>
            </a:r>
          </a:p>
          <a:p>
            <a:r>
              <a:rPr lang="nb-NO" dirty="0"/>
              <a:t>Mangel på utdanning</a:t>
            </a:r>
          </a:p>
          <a:p>
            <a:r>
              <a:rPr lang="nb-NO" dirty="0"/>
              <a:t>Urettferdig fordeling av ressurser</a:t>
            </a:r>
          </a:p>
          <a:p>
            <a:endParaRPr lang="nb-NO" dirty="0"/>
          </a:p>
        </p:txBody>
      </p:sp>
      <p:sp>
        <p:nvSpPr>
          <p:cNvPr id="4" name="Tittel 3">
            <a:extLst>
              <a:ext uri="{FF2B5EF4-FFF2-40B4-BE49-F238E27FC236}">
                <a16:creationId xmlns:a16="http://schemas.microsoft.com/office/drawing/2014/main" id="{848C2839-B62C-4EBE-B061-F4FFCA162B74}"/>
              </a:ext>
            </a:extLst>
          </p:cNvPr>
          <p:cNvSpPr>
            <a:spLocks noGrp="1"/>
          </p:cNvSpPr>
          <p:nvPr>
            <p:ph type="title"/>
          </p:nvPr>
        </p:nvSpPr>
        <p:spPr/>
        <p:txBody>
          <a:bodyPr>
            <a:noAutofit/>
          </a:bodyPr>
          <a:lstStyle/>
          <a:p>
            <a:endParaRPr lang="nb-NO" sz="3200" dirty="0"/>
          </a:p>
        </p:txBody>
      </p:sp>
      <p:pic>
        <p:nvPicPr>
          <p:cNvPr id="6" name="Content Placeholder 8">
            <a:extLst>
              <a:ext uri="{FF2B5EF4-FFF2-40B4-BE49-F238E27FC236}">
                <a16:creationId xmlns:a16="http://schemas.microsoft.com/office/drawing/2014/main" id="{07E0413E-0E69-4062-9E5F-5BB71076C5EC}"/>
              </a:ext>
            </a:extLst>
          </p:cNvPr>
          <p:cNvPicPr>
            <a:picLocks noChangeAspect="1"/>
          </p:cNvPicPr>
          <p:nvPr/>
        </p:nvPicPr>
        <p:blipFill>
          <a:blip r:embed="rId2"/>
          <a:stretch>
            <a:fillRect/>
          </a:stretch>
        </p:blipFill>
        <p:spPr>
          <a:xfrm>
            <a:off x="899591" y="4017304"/>
            <a:ext cx="2088233" cy="1613634"/>
          </a:xfrm>
          <a:prstGeom prst="rect">
            <a:avLst/>
          </a:prstGeom>
        </p:spPr>
      </p:pic>
    </p:spTree>
    <p:extLst>
      <p:ext uri="{BB962C8B-B14F-4D97-AF65-F5344CB8AC3E}">
        <p14:creationId xmlns:p14="http://schemas.microsoft.com/office/powerpoint/2010/main" val="39055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DBCB7-9E4B-4A6C-87DA-0ECF87A2928A}"/>
              </a:ext>
            </a:extLst>
          </p:cNvPr>
          <p:cNvPicPr>
            <a:picLocks noChangeAspect="1"/>
          </p:cNvPicPr>
          <p:nvPr/>
        </p:nvPicPr>
        <p:blipFill>
          <a:blip r:embed="rId3"/>
          <a:stretch>
            <a:fillRect/>
          </a:stretch>
        </p:blipFill>
        <p:spPr>
          <a:xfrm>
            <a:off x="7454" y="-35079"/>
            <a:ext cx="5802383" cy="1982046"/>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85CCFC19-E4CD-4B7D-9E6E-BE383429BB63}"/>
              </a:ext>
            </a:extLst>
          </p:cNvPr>
          <p:cNvPicPr>
            <a:picLocks noChangeAspect="1"/>
          </p:cNvPicPr>
          <p:nvPr/>
        </p:nvPicPr>
        <p:blipFill>
          <a:blip r:embed="rId4"/>
          <a:stretch>
            <a:fillRect/>
          </a:stretch>
        </p:blipFill>
        <p:spPr>
          <a:xfrm>
            <a:off x="5619403" y="-101226"/>
            <a:ext cx="3691300" cy="4756353"/>
          </a:xfrm>
          <a:prstGeom prst="rect">
            <a:avLst/>
          </a:prstGeom>
        </p:spPr>
      </p:pic>
      <p:pic>
        <p:nvPicPr>
          <p:cNvPr id="4" name="Picture 6" descr="A picture containing person, eating, woman, indoor&#10;&#10;Description generated with high confidence">
            <a:extLst>
              <a:ext uri="{FF2B5EF4-FFF2-40B4-BE49-F238E27FC236}">
                <a16:creationId xmlns:a16="http://schemas.microsoft.com/office/drawing/2014/main" id="{1CDCEC48-94B5-4939-9CF1-AE9AFE3103ED}"/>
              </a:ext>
            </a:extLst>
          </p:cNvPr>
          <p:cNvPicPr>
            <a:picLocks noChangeAspect="1"/>
          </p:cNvPicPr>
          <p:nvPr/>
        </p:nvPicPr>
        <p:blipFill>
          <a:blip r:embed="rId5"/>
          <a:stretch>
            <a:fillRect/>
          </a:stretch>
        </p:blipFill>
        <p:spPr>
          <a:xfrm>
            <a:off x="3949802" y="4331228"/>
            <a:ext cx="3339201" cy="2458356"/>
          </a:xfrm>
          <a:prstGeom prst="ellipse">
            <a:avLst/>
          </a:prstGeom>
          <a:ln w="63500" cap="rnd">
            <a:solidFill>
              <a:srgbClr val="333333"/>
            </a:solidFill>
          </a:ln>
          <a:effectLst>
            <a:outerShdw blurRad="381000" dist="292100" dir="54000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sp>
        <p:nvSpPr>
          <p:cNvPr id="5" name="Rektangel 4">
            <a:extLst>
              <a:ext uri="{FF2B5EF4-FFF2-40B4-BE49-F238E27FC236}">
                <a16:creationId xmlns:a16="http://schemas.microsoft.com/office/drawing/2014/main" id="{D6FC5464-C195-4B45-B63F-BDCCF7FC05D8}"/>
              </a:ext>
            </a:extLst>
          </p:cNvPr>
          <p:cNvSpPr/>
          <p:nvPr/>
        </p:nvSpPr>
        <p:spPr>
          <a:xfrm>
            <a:off x="568434" y="1934005"/>
            <a:ext cx="3621011" cy="4616648"/>
          </a:xfrm>
          <a:prstGeom prst="rect">
            <a:avLst/>
          </a:prstGeom>
        </p:spPr>
        <p:txBody>
          <a:bodyPr wrap="square">
            <a:spAutoFit/>
          </a:bodyPr>
          <a:lstStyle/>
          <a:p>
            <a:r>
              <a:rPr lang="nb-NO" sz="1800" b="1" dirty="0">
                <a:solidFill>
                  <a:schemeClr val="bg1">
                    <a:lumMod val="50000"/>
                  </a:schemeClr>
                </a:solidFill>
                <a:latin typeface="Georgia" panose="02040502050405020303" pitchFamily="18" charset="0"/>
              </a:rPr>
              <a:t>1988:</a:t>
            </a:r>
          </a:p>
          <a:p>
            <a:r>
              <a:rPr lang="nb-NO" sz="1800" b="1" dirty="0">
                <a:solidFill>
                  <a:schemeClr val="bg1">
                    <a:lumMod val="50000"/>
                  </a:schemeClr>
                </a:solidFill>
                <a:latin typeface="Georgia" panose="02040502050405020303" pitchFamily="18" charset="0"/>
              </a:rPr>
              <a:t>Mer enn 1 000 barn rammes av polio hver dag</a:t>
            </a:r>
          </a:p>
          <a:p>
            <a:endParaRPr lang="nb-NO" sz="1800" b="1" dirty="0">
              <a:solidFill>
                <a:schemeClr val="bg1">
                  <a:lumMod val="50000"/>
                </a:schemeClr>
              </a:solidFill>
              <a:latin typeface="Georgia" panose="02040502050405020303" pitchFamily="18" charset="0"/>
            </a:endParaRPr>
          </a:p>
          <a:p>
            <a:r>
              <a:rPr lang="nb-NO" sz="1800" b="1" dirty="0">
                <a:solidFill>
                  <a:schemeClr val="bg1">
                    <a:lumMod val="50000"/>
                  </a:schemeClr>
                </a:solidFill>
                <a:latin typeface="Georgia" panose="02040502050405020303" pitchFamily="18" charset="0"/>
              </a:rPr>
              <a:t>2019:</a:t>
            </a:r>
          </a:p>
          <a:p>
            <a:r>
              <a:rPr lang="nb-NO" sz="1800" b="1" dirty="0">
                <a:solidFill>
                  <a:schemeClr val="bg1">
                    <a:lumMod val="50000"/>
                  </a:schemeClr>
                </a:solidFill>
                <a:latin typeface="Georgia" panose="02040502050405020303" pitchFamily="18" charset="0"/>
              </a:rPr>
              <a:t>Antall ofre er redusert til  82 pr.  30. sept.</a:t>
            </a:r>
          </a:p>
          <a:p>
            <a:endParaRPr lang="nb-NO" sz="1800" b="1" dirty="0">
              <a:solidFill>
                <a:schemeClr val="bg1">
                  <a:lumMod val="50000"/>
                </a:schemeClr>
              </a:solidFill>
              <a:latin typeface="Georgia" panose="02040502050405020303" pitchFamily="18" charset="0"/>
            </a:endParaRPr>
          </a:p>
          <a:p>
            <a:r>
              <a:rPr lang="nb-NO" sz="1800" b="1" dirty="0">
                <a:solidFill>
                  <a:schemeClr val="bg1">
                    <a:lumMod val="50000"/>
                  </a:schemeClr>
                </a:solidFill>
                <a:latin typeface="Georgia" panose="02040502050405020303" pitchFamily="18" charset="0"/>
              </a:rPr>
              <a:t>Vi trenger penger til den siste innsatsen.   Bill &amp; Melinda Gates Foundation matcher Rotary med 2:1</a:t>
            </a:r>
          </a:p>
          <a:p>
            <a:endParaRPr lang="nb-NO" sz="1800" b="1" dirty="0">
              <a:solidFill>
                <a:schemeClr val="bg1">
                  <a:lumMod val="50000"/>
                </a:schemeClr>
              </a:solidFill>
              <a:latin typeface="Georgia" panose="02040502050405020303" pitchFamily="18" charset="0"/>
            </a:endParaRPr>
          </a:p>
          <a:p>
            <a:r>
              <a:rPr lang="nb-NO" sz="1800" b="1" dirty="0">
                <a:solidFill>
                  <a:schemeClr val="bg1">
                    <a:lumMod val="50000"/>
                  </a:schemeClr>
                </a:solidFill>
                <a:latin typeface="Georgia" panose="02040502050405020303" pitchFamily="18" charset="0"/>
              </a:rPr>
              <a:t>400 mill. barn må vaksineres årlig</a:t>
            </a:r>
          </a:p>
          <a:p>
            <a:endParaRPr lang="nb-NO" b="1" dirty="0">
              <a:solidFill>
                <a:schemeClr val="bg1">
                  <a:lumMod val="65000"/>
                </a:schemeClr>
              </a:solidFill>
              <a:latin typeface="Georgia" panose="02040502050405020303" pitchFamily="18" charset="0"/>
            </a:endParaRPr>
          </a:p>
        </p:txBody>
      </p:sp>
    </p:spTree>
    <p:extLst>
      <p:ext uri="{BB962C8B-B14F-4D97-AF65-F5344CB8AC3E}">
        <p14:creationId xmlns:p14="http://schemas.microsoft.com/office/powerpoint/2010/main" val="74237100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DBCB7-9E4B-4A6C-87DA-0ECF87A2928A}"/>
              </a:ext>
            </a:extLst>
          </p:cNvPr>
          <p:cNvPicPr>
            <a:picLocks noChangeAspect="1"/>
          </p:cNvPicPr>
          <p:nvPr/>
        </p:nvPicPr>
        <p:blipFill>
          <a:blip r:embed="rId3"/>
          <a:stretch>
            <a:fillRect/>
          </a:stretch>
        </p:blipFill>
        <p:spPr>
          <a:xfrm>
            <a:off x="7454" y="-35079"/>
            <a:ext cx="5802383" cy="1982046"/>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85CCFC19-E4CD-4B7D-9E6E-BE383429BB63}"/>
              </a:ext>
            </a:extLst>
          </p:cNvPr>
          <p:cNvPicPr>
            <a:picLocks noChangeAspect="1"/>
          </p:cNvPicPr>
          <p:nvPr/>
        </p:nvPicPr>
        <p:blipFill>
          <a:blip r:embed="rId4"/>
          <a:stretch>
            <a:fillRect/>
          </a:stretch>
        </p:blipFill>
        <p:spPr>
          <a:xfrm>
            <a:off x="5619403" y="-101226"/>
            <a:ext cx="3691300" cy="4756353"/>
          </a:xfrm>
          <a:prstGeom prst="rect">
            <a:avLst/>
          </a:prstGeom>
        </p:spPr>
      </p:pic>
      <p:pic>
        <p:nvPicPr>
          <p:cNvPr id="4" name="Picture 6" descr="A picture containing person, eating, woman, indoor&#10;&#10;Description generated with high confidence">
            <a:extLst>
              <a:ext uri="{FF2B5EF4-FFF2-40B4-BE49-F238E27FC236}">
                <a16:creationId xmlns:a16="http://schemas.microsoft.com/office/drawing/2014/main" id="{1CDCEC48-94B5-4939-9CF1-AE9AFE3103ED}"/>
              </a:ext>
            </a:extLst>
          </p:cNvPr>
          <p:cNvPicPr>
            <a:picLocks noChangeAspect="1"/>
          </p:cNvPicPr>
          <p:nvPr/>
        </p:nvPicPr>
        <p:blipFill>
          <a:blip r:embed="rId5"/>
          <a:stretch>
            <a:fillRect/>
          </a:stretch>
        </p:blipFill>
        <p:spPr>
          <a:xfrm>
            <a:off x="5809837" y="4498828"/>
            <a:ext cx="3204478" cy="2359171"/>
          </a:xfrm>
          <a:prstGeom prst="ellipse">
            <a:avLst/>
          </a:prstGeom>
          <a:ln w="63500" cap="rnd">
            <a:solidFill>
              <a:srgbClr val="333333"/>
            </a:solidFill>
          </a:ln>
          <a:effectLst>
            <a:outerShdw blurRad="381000" dist="292100" dir="54000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sp>
        <p:nvSpPr>
          <p:cNvPr id="5" name="Rektangel 4">
            <a:extLst>
              <a:ext uri="{FF2B5EF4-FFF2-40B4-BE49-F238E27FC236}">
                <a16:creationId xmlns:a16="http://schemas.microsoft.com/office/drawing/2014/main" id="{D6FC5464-C195-4B45-B63F-BDCCF7FC05D8}"/>
              </a:ext>
            </a:extLst>
          </p:cNvPr>
          <p:cNvSpPr/>
          <p:nvPr/>
        </p:nvSpPr>
        <p:spPr>
          <a:xfrm>
            <a:off x="374070" y="1934005"/>
            <a:ext cx="4572000" cy="4524315"/>
          </a:xfrm>
          <a:prstGeom prst="rect">
            <a:avLst/>
          </a:prstGeom>
        </p:spPr>
        <p:txBody>
          <a:bodyPr>
            <a:spAutoFit/>
          </a:bodyPr>
          <a:lstStyle/>
          <a:p>
            <a:pPr marL="342900" indent="-342900">
              <a:buFont typeface="Arial" panose="020B0604020202020204" pitchFamily="34" charset="0"/>
              <a:buChar char="•"/>
            </a:pPr>
            <a:r>
              <a:rPr lang="nb-NO" dirty="0">
                <a:solidFill>
                  <a:srgbClr val="58585A"/>
                </a:solidFill>
                <a:latin typeface="Georgia" pitchFamily="18" charset="0"/>
              </a:rPr>
              <a:t>GPEI når ut til ulike grupper.</a:t>
            </a:r>
          </a:p>
          <a:p>
            <a:pPr marL="342900" indent="-342900">
              <a:buFont typeface="Arial" panose="020B0604020202020204" pitchFamily="34" charset="0"/>
              <a:buChar char="•"/>
            </a:pPr>
            <a:r>
              <a:rPr lang="nb-NO" dirty="0">
                <a:solidFill>
                  <a:srgbClr val="58585A"/>
                </a:solidFill>
                <a:latin typeface="Georgia" pitchFamily="18" charset="0"/>
              </a:rPr>
              <a:t>Vaksinasjonsarbeidet dreier seg om å levere mer enn en poliovaksine.</a:t>
            </a:r>
          </a:p>
          <a:p>
            <a:pPr marL="342900" indent="-342900">
              <a:buFont typeface="Arial" panose="020B0604020202020204" pitchFamily="34" charset="0"/>
              <a:buChar char="•"/>
            </a:pPr>
            <a:r>
              <a:rPr lang="nb-NO" dirty="0">
                <a:solidFill>
                  <a:srgbClr val="58585A"/>
                </a:solidFill>
                <a:latin typeface="Georgia" pitchFamily="18" charset="0"/>
              </a:rPr>
              <a:t>Overvåkning.</a:t>
            </a:r>
          </a:p>
          <a:p>
            <a:pPr marL="342900" indent="-342900">
              <a:buFont typeface="Arial" panose="020B0604020202020204" pitchFamily="34" charset="0"/>
              <a:buChar char="•"/>
            </a:pPr>
            <a:r>
              <a:rPr lang="nb-NO" dirty="0">
                <a:solidFill>
                  <a:srgbClr val="58585A"/>
                </a:solidFill>
                <a:latin typeface="Georgia" pitchFamily="18" charset="0"/>
              </a:rPr>
              <a:t>Kvalitet i alle ledd.</a:t>
            </a:r>
          </a:p>
          <a:p>
            <a:pPr marL="342900" indent="-342900">
              <a:buFont typeface="Arial" panose="020B0604020202020204" pitchFamily="34" charset="0"/>
              <a:buChar char="•"/>
            </a:pPr>
            <a:r>
              <a:rPr lang="nb-NO" dirty="0">
                <a:solidFill>
                  <a:srgbClr val="58585A"/>
                </a:solidFill>
                <a:latin typeface="Georgia" pitchFamily="18" charset="0"/>
              </a:rPr>
              <a:t>Vi må finne nye måter å nå de mest sårbare på.</a:t>
            </a:r>
          </a:p>
          <a:p>
            <a:pPr marL="342900" indent="-342900">
              <a:buFont typeface="Arial" panose="020B0604020202020204" pitchFamily="34" charset="0"/>
              <a:buChar char="•"/>
            </a:pPr>
            <a:r>
              <a:rPr lang="nb-NO" dirty="0">
                <a:solidFill>
                  <a:srgbClr val="58585A"/>
                </a:solidFill>
                <a:latin typeface="Georgia" pitchFamily="18" charset="0"/>
              </a:rPr>
              <a:t>Generell motstand mot vaksiner er økende.</a:t>
            </a:r>
          </a:p>
          <a:p>
            <a:pPr marL="342900" indent="-342900">
              <a:buFont typeface="Arial" panose="020B0604020202020204" pitchFamily="34" charset="0"/>
              <a:buChar char="•"/>
            </a:pPr>
            <a:r>
              <a:rPr lang="nb-NO" dirty="0">
                <a:solidFill>
                  <a:srgbClr val="58585A"/>
                </a:solidFill>
                <a:latin typeface="Georgia" pitchFamily="18" charset="0"/>
              </a:rPr>
              <a:t>Det viktigste er TILLIT</a:t>
            </a:r>
          </a:p>
          <a:p>
            <a:endParaRPr lang="nb-NO" dirty="0">
              <a:solidFill>
                <a:srgbClr val="58585A"/>
              </a:solidFill>
              <a:latin typeface="Georgia" pitchFamily="18" charset="0"/>
            </a:endParaRPr>
          </a:p>
        </p:txBody>
      </p:sp>
    </p:spTree>
    <p:extLst>
      <p:ext uri="{BB962C8B-B14F-4D97-AF65-F5344CB8AC3E}">
        <p14:creationId xmlns:p14="http://schemas.microsoft.com/office/powerpoint/2010/main" val="141676655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12" t="9593" r="5111" b="8394"/>
          <a:stretch/>
        </p:blipFill>
        <p:spPr bwMode="auto">
          <a:xfrm>
            <a:off x="6426016" y="2463501"/>
            <a:ext cx="2717983" cy="207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536" y="116632"/>
            <a:ext cx="8119814" cy="1105195"/>
          </a:xfrm>
        </p:spPr>
        <p:txBody>
          <a:bodyPr/>
          <a:lstStyle/>
          <a:p>
            <a:r>
              <a:rPr lang="en-US" sz="2800" dirty="0" err="1"/>
              <a:t>Effekten</a:t>
            </a:r>
            <a:r>
              <a:rPr lang="en-US" sz="2800" dirty="0"/>
              <a:t> av </a:t>
            </a:r>
            <a:r>
              <a:rPr lang="en-US" sz="2800" dirty="0" err="1"/>
              <a:t>Rotarys</a:t>
            </a:r>
            <a:r>
              <a:rPr lang="en-US" sz="2800" dirty="0"/>
              <a:t> </a:t>
            </a:r>
            <a:r>
              <a:rPr lang="en-US" sz="2800" dirty="0" err="1"/>
              <a:t>polioarbeid</a:t>
            </a:r>
            <a:endParaRPr lang="en-US" sz="2800" dirty="0"/>
          </a:p>
        </p:txBody>
      </p:sp>
      <p:sp>
        <p:nvSpPr>
          <p:cNvPr id="3" name="Content Placeholder 2"/>
          <p:cNvSpPr>
            <a:spLocks noGrp="1"/>
          </p:cNvSpPr>
          <p:nvPr>
            <p:ph idx="1"/>
          </p:nvPr>
        </p:nvSpPr>
        <p:spPr>
          <a:xfrm>
            <a:off x="553643" y="1750218"/>
            <a:ext cx="6065318" cy="4121148"/>
          </a:xfrm>
        </p:spPr>
        <p:txBody>
          <a:bodyPr>
            <a:normAutofit fontScale="92500"/>
          </a:bodyPr>
          <a:lstStyle/>
          <a:p>
            <a:pPr marL="0" indent="0">
              <a:spcBef>
                <a:spcPts val="400"/>
              </a:spcBef>
              <a:buNone/>
              <a:defRPr/>
            </a:pPr>
            <a:r>
              <a:rPr lang="en-US" altLang="en-US" sz="2200" dirty="0" err="1">
                <a:solidFill>
                  <a:schemeClr val="tx1"/>
                </a:solidFill>
              </a:rPr>
              <a:t>Siden</a:t>
            </a:r>
            <a:r>
              <a:rPr lang="en-US" altLang="en-US" sz="2200" dirty="0">
                <a:solidFill>
                  <a:schemeClr val="tx1"/>
                </a:solidFill>
              </a:rPr>
              <a:t> 1988 har Rotary:</a:t>
            </a:r>
          </a:p>
          <a:p>
            <a:pPr marL="342900" indent="-342900">
              <a:lnSpc>
                <a:spcPct val="100000"/>
              </a:lnSpc>
              <a:spcBef>
                <a:spcPts val="400"/>
              </a:spcBef>
              <a:defRPr/>
            </a:pPr>
            <a:r>
              <a:rPr lang="en-US" altLang="en-US" sz="2200" dirty="0" err="1">
                <a:solidFill>
                  <a:schemeClr val="tx1"/>
                </a:solidFill>
              </a:rPr>
              <a:t>Bidratt</a:t>
            </a:r>
            <a:r>
              <a:rPr lang="en-US" altLang="en-US" sz="2200" dirty="0">
                <a:solidFill>
                  <a:schemeClr val="tx1"/>
                </a:solidFill>
              </a:rPr>
              <a:t> </a:t>
            </a:r>
            <a:r>
              <a:rPr lang="en-US" altLang="en-US" sz="2200" dirty="0" err="1">
                <a:solidFill>
                  <a:schemeClr val="tx1"/>
                </a:solidFill>
              </a:rPr>
              <a:t>til</a:t>
            </a:r>
            <a:r>
              <a:rPr lang="en-US" altLang="en-US" sz="2200" dirty="0">
                <a:solidFill>
                  <a:schemeClr val="tx1"/>
                </a:solidFill>
              </a:rPr>
              <a:t> </a:t>
            </a:r>
            <a:r>
              <a:rPr lang="en-US" altLang="en-US" sz="2200" dirty="0" err="1">
                <a:solidFill>
                  <a:schemeClr val="tx1"/>
                </a:solidFill>
              </a:rPr>
              <a:t>vaksinering</a:t>
            </a:r>
            <a:r>
              <a:rPr lang="en-US" altLang="en-US" sz="2200" dirty="0">
                <a:solidFill>
                  <a:schemeClr val="tx1"/>
                </a:solidFill>
              </a:rPr>
              <a:t> av </a:t>
            </a:r>
            <a:r>
              <a:rPr lang="en-US" altLang="en-US" sz="2200" b="1" dirty="0">
                <a:solidFill>
                  <a:schemeClr val="tx1"/>
                </a:solidFill>
              </a:rPr>
              <a:t>2.5 </a:t>
            </a:r>
            <a:r>
              <a:rPr lang="en-US" altLang="en-US" sz="2200" b="1" dirty="0" err="1">
                <a:solidFill>
                  <a:schemeClr val="tx1"/>
                </a:solidFill>
              </a:rPr>
              <a:t>milliarder</a:t>
            </a:r>
            <a:r>
              <a:rPr lang="en-US" altLang="en-US" sz="2200" b="1" dirty="0">
                <a:solidFill>
                  <a:schemeClr val="tx1"/>
                </a:solidFill>
              </a:rPr>
              <a:t> barn</a:t>
            </a:r>
            <a:r>
              <a:rPr lang="en-US" altLang="en-US" sz="2200" dirty="0">
                <a:solidFill>
                  <a:schemeClr val="tx1"/>
                </a:solidFill>
              </a:rPr>
              <a:t>.</a:t>
            </a:r>
          </a:p>
          <a:p>
            <a:pPr marL="342900" indent="-342900">
              <a:lnSpc>
                <a:spcPct val="100000"/>
              </a:lnSpc>
              <a:spcBef>
                <a:spcPts val="400"/>
              </a:spcBef>
              <a:defRPr/>
            </a:pPr>
            <a:r>
              <a:rPr lang="en-US" altLang="en-US" sz="2200" dirty="0" err="1">
                <a:solidFill>
                  <a:schemeClr val="tx1"/>
                </a:solidFill>
              </a:rPr>
              <a:t>Bidratt</a:t>
            </a:r>
            <a:r>
              <a:rPr lang="en-US" altLang="en-US" sz="2200" dirty="0">
                <a:solidFill>
                  <a:schemeClr val="tx1"/>
                </a:solidFill>
              </a:rPr>
              <a:t> </a:t>
            </a:r>
            <a:r>
              <a:rPr lang="en-US" altLang="en-US" sz="2200" dirty="0" err="1">
                <a:solidFill>
                  <a:schemeClr val="tx1"/>
                </a:solidFill>
              </a:rPr>
              <a:t>til</a:t>
            </a:r>
            <a:r>
              <a:rPr lang="en-US" altLang="en-US" sz="2200" dirty="0">
                <a:solidFill>
                  <a:schemeClr val="tx1"/>
                </a:solidFill>
              </a:rPr>
              <a:t> </a:t>
            </a:r>
            <a:r>
              <a:rPr lang="en-US" altLang="en-US" sz="2200" dirty="0" err="1">
                <a:solidFill>
                  <a:schemeClr val="tx1"/>
                </a:solidFill>
              </a:rPr>
              <a:t>forebygging</a:t>
            </a:r>
            <a:r>
              <a:rPr lang="en-US" altLang="en-US" sz="2200" dirty="0">
                <a:solidFill>
                  <a:schemeClr val="tx1"/>
                </a:solidFill>
              </a:rPr>
              <a:t> av </a:t>
            </a:r>
            <a:r>
              <a:rPr lang="en-US" altLang="en-US" sz="2200" b="1" dirty="0">
                <a:solidFill>
                  <a:schemeClr val="tx1"/>
                </a:solidFill>
              </a:rPr>
              <a:t>17.4 </a:t>
            </a:r>
            <a:r>
              <a:rPr lang="en-US" altLang="en-US" sz="2200" b="1" dirty="0" err="1">
                <a:solidFill>
                  <a:schemeClr val="tx1"/>
                </a:solidFill>
              </a:rPr>
              <a:t>millioner</a:t>
            </a:r>
            <a:r>
              <a:rPr lang="en-US" altLang="en-US" sz="2200" b="1" dirty="0">
                <a:solidFill>
                  <a:schemeClr val="tx1"/>
                </a:solidFill>
              </a:rPr>
              <a:t> </a:t>
            </a:r>
            <a:r>
              <a:rPr lang="en-US" altLang="en-US" sz="2200" b="1" dirty="0" err="1">
                <a:solidFill>
                  <a:schemeClr val="tx1"/>
                </a:solidFill>
              </a:rPr>
              <a:t>tilfeller</a:t>
            </a:r>
            <a:r>
              <a:rPr lang="en-US" altLang="en-US" sz="2200" b="1" dirty="0">
                <a:solidFill>
                  <a:schemeClr val="tx1"/>
                </a:solidFill>
              </a:rPr>
              <a:t> av </a:t>
            </a:r>
            <a:r>
              <a:rPr lang="en-US" altLang="en-US" sz="2200" b="1" dirty="0" err="1">
                <a:solidFill>
                  <a:schemeClr val="tx1"/>
                </a:solidFill>
              </a:rPr>
              <a:t>poliolammelser</a:t>
            </a:r>
            <a:r>
              <a:rPr lang="en-US" altLang="en-US" sz="2200" dirty="0">
                <a:solidFill>
                  <a:schemeClr val="tx1"/>
                </a:solidFill>
              </a:rPr>
              <a:t>.</a:t>
            </a:r>
          </a:p>
          <a:p>
            <a:pPr marL="342900" indent="-342900">
              <a:lnSpc>
                <a:spcPct val="100000"/>
              </a:lnSpc>
              <a:spcBef>
                <a:spcPts val="400"/>
              </a:spcBef>
              <a:defRPr/>
            </a:pPr>
            <a:r>
              <a:rPr lang="en-US" altLang="en-US" sz="2200" dirty="0" err="1">
                <a:solidFill>
                  <a:schemeClr val="tx1"/>
                </a:solidFill>
              </a:rPr>
              <a:t>Bidratt</a:t>
            </a:r>
            <a:r>
              <a:rPr lang="en-US" altLang="en-US" sz="2200" dirty="0">
                <a:solidFill>
                  <a:schemeClr val="tx1"/>
                </a:solidFill>
              </a:rPr>
              <a:t> </a:t>
            </a:r>
            <a:r>
              <a:rPr lang="en-US" altLang="en-US" sz="2200" dirty="0" err="1">
                <a:solidFill>
                  <a:schemeClr val="tx1"/>
                </a:solidFill>
              </a:rPr>
              <a:t>til</a:t>
            </a:r>
            <a:r>
              <a:rPr lang="en-US" altLang="en-US" sz="2200" dirty="0">
                <a:solidFill>
                  <a:schemeClr val="tx1"/>
                </a:solidFill>
              </a:rPr>
              <a:t> å </a:t>
            </a:r>
            <a:r>
              <a:rPr lang="en-US" altLang="en-US" sz="2200" dirty="0" err="1">
                <a:solidFill>
                  <a:schemeClr val="tx1"/>
                </a:solidFill>
              </a:rPr>
              <a:t>avverge</a:t>
            </a:r>
            <a:r>
              <a:rPr lang="en-US" altLang="en-US" sz="2200" dirty="0">
                <a:solidFill>
                  <a:schemeClr val="tx1"/>
                </a:solidFill>
              </a:rPr>
              <a:t> at </a:t>
            </a:r>
            <a:r>
              <a:rPr lang="en-US" altLang="en-US" sz="2200" b="1" dirty="0">
                <a:solidFill>
                  <a:schemeClr val="tx1"/>
                </a:solidFill>
              </a:rPr>
              <a:t>1.5 </a:t>
            </a:r>
            <a:r>
              <a:rPr lang="en-US" altLang="en-US" sz="2200" b="1" dirty="0" err="1">
                <a:solidFill>
                  <a:schemeClr val="tx1"/>
                </a:solidFill>
              </a:rPr>
              <a:t>millioner</a:t>
            </a:r>
            <a:r>
              <a:rPr lang="en-US" altLang="en-US" sz="2200" b="1" dirty="0">
                <a:solidFill>
                  <a:schemeClr val="tx1"/>
                </a:solidFill>
              </a:rPr>
              <a:t> barn </a:t>
            </a:r>
            <a:r>
              <a:rPr lang="en-US" altLang="en-US" sz="2200" b="1" dirty="0" err="1">
                <a:solidFill>
                  <a:schemeClr val="tx1"/>
                </a:solidFill>
              </a:rPr>
              <a:t>døde</a:t>
            </a:r>
            <a:r>
              <a:rPr lang="en-US" altLang="en-US" sz="2200" b="1" dirty="0">
                <a:solidFill>
                  <a:schemeClr val="tx1"/>
                </a:solidFill>
              </a:rPr>
              <a:t>, </a:t>
            </a:r>
            <a:r>
              <a:rPr lang="en-US" altLang="en-US" sz="2200" dirty="0" err="1">
                <a:solidFill>
                  <a:schemeClr val="tx1"/>
                </a:solidFill>
              </a:rPr>
              <a:t>fordi</a:t>
            </a:r>
            <a:r>
              <a:rPr lang="en-US" altLang="en-US" sz="2200" dirty="0">
                <a:solidFill>
                  <a:schemeClr val="tx1"/>
                </a:solidFill>
              </a:rPr>
              <a:t> </a:t>
            </a:r>
            <a:r>
              <a:rPr lang="en-US" altLang="en-US" sz="2200" dirty="0" err="1">
                <a:solidFill>
                  <a:schemeClr val="tx1"/>
                </a:solidFill>
              </a:rPr>
              <a:t>vaksinen</a:t>
            </a:r>
            <a:r>
              <a:rPr lang="en-US" altLang="en-US" sz="2200" dirty="0">
                <a:solidFill>
                  <a:schemeClr val="tx1"/>
                </a:solidFill>
              </a:rPr>
              <a:t> </a:t>
            </a:r>
            <a:r>
              <a:rPr lang="en-US" altLang="en-US" sz="2200" dirty="0" err="1"/>
              <a:t>ble</a:t>
            </a:r>
            <a:r>
              <a:rPr lang="en-US" altLang="en-US" sz="2200" dirty="0"/>
              <a:t> </a:t>
            </a:r>
            <a:r>
              <a:rPr lang="en-US" altLang="en-US" sz="2200" dirty="0" err="1"/>
              <a:t>supplert</a:t>
            </a:r>
            <a:r>
              <a:rPr lang="en-US" altLang="en-US" sz="2200" dirty="0"/>
              <a:t> med</a:t>
            </a:r>
          </a:p>
          <a:p>
            <a:pPr marL="0" indent="0">
              <a:lnSpc>
                <a:spcPct val="100000"/>
              </a:lnSpc>
              <a:spcBef>
                <a:spcPts val="400"/>
              </a:spcBef>
              <a:buNone/>
              <a:defRPr/>
            </a:pPr>
            <a:r>
              <a:rPr lang="en-US" altLang="en-US" sz="2200" dirty="0"/>
              <a:t>      vitamin A </a:t>
            </a:r>
            <a:r>
              <a:rPr lang="en-US" altLang="en-US" sz="2200" dirty="0" err="1"/>
              <a:t>og</a:t>
            </a:r>
            <a:r>
              <a:rPr lang="en-US" altLang="en-US" sz="2200" dirty="0"/>
              <a:t> </a:t>
            </a:r>
            <a:r>
              <a:rPr lang="en-US" altLang="en-US" sz="2200" dirty="0" err="1"/>
              <a:t>kur</a:t>
            </a:r>
            <a:r>
              <a:rPr lang="en-US" altLang="en-US" sz="2200" dirty="0"/>
              <a:t> mot mark.</a:t>
            </a:r>
          </a:p>
          <a:p>
            <a:pPr marL="342900" indent="-342900">
              <a:lnSpc>
                <a:spcPct val="100000"/>
              </a:lnSpc>
              <a:spcBef>
                <a:spcPts val="400"/>
              </a:spcBef>
              <a:defRPr/>
            </a:pPr>
            <a:r>
              <a:rPr lang="en-US" altLang="en-US" sz="2200" dirty="0" err="1"/>
              <a:t>Brukt</a:t>
            </a:r>
            <a:r>
              <a:rPr lang="en-US" altLang="en-US" sz="2200" dirty="0"/>
              <a:t> over $1.7 </a:t>
            </a:r>
            <a:r>
              <a:rPr lang="en-US" altLang="en-US" sz="2200" dirty="0" err="1"/>
              <a:t>milliarder</a:t>
            </a:r>
            <a:r>
              <a:rPr lang="en-US" altLang="en-US" sz="2200" dirty="0"/>
              <a:t> </a:t>
            </a:r>
            <a:r>
              <a:rPr lang="en-US" altLang="en-US" sz="2200" dirty="0" err="1"/>
              <a:t>på</a:t>
            </a:r>
            <a:r>
              <a:rPr lang="en-US" altLang="en-US" sz="2200" dirty="0"/>
              <a:t> </a:t>
            </a:r>
            <a:r>
              <a:rPr lang="en-US" altLang="en-US" sz="2200" dirty="0" err="1"/>
              <a:t>utryddelse</a:t>
            </a:r>
            <a:r>
              <a:rPr lang="en-US" altLang="en-US" sz="2200" dirty="0"/>
              <a:t> av polio.</a:t>
            </a:r>
          </a:p>
          <a:p>
            <a:pPr marL="0" indent="0">
              <a:lnSpc>
                <a:spcPct val="100000"/>
              </a:lnSpc>
              <a:spcBef>
                <a:spcPts val="400"/>
              </a:spcBef>
              <a:buNone/>
              <a:defRPr/>
            </a:pPr>
            <a:endParaRPr lang="en-US" altLang="en-US" sz="2200" dirty="0"/>
          </a:p>
          <a:p>
            <a:pPr marL="0" indent="0">
              <a:lnSpc>
                <a:spcPct val="100000"/>
              </a:lnSpc>
              <a:spcBef>
                <a:spcPts val="400"/>
              </a:spcBef>
              <a:buNone/>
              <a:defRPr/>
            </a:pPr>
            <a:r>
              <a:rPr lang="en-US" altLang="en-US" sz="2200" dirty="0"/>
              <a:t>Vi </a:t>
            </a:r>
            <a:r>
              <a:rPr lang="en-US" altLang="en-US" sz="2200" dirty="0" err="1"/>
              <a:t>behøver</a:t>
            </a:r>
            <a:r>
              <a:rPr lang="en-US" altLang="en-US" sz="2200" dirty="0"/>
              <a:t> </a:t>
            </a:r>
            <a:r>
              <a:rPr lang="nb-NO" sz="2200" dirty="0"/>
              <a:t>fortsatt minst $1 milliard de neste årene for å nå vårt mål, og det må årlig vaksineres 430 millioner barn.</a:t>
            </a:r>
            <a:endParaRPr lang="en-US" altLang="en-US" sz="2200" dirty="0"/>
          </a:p>
          <a:p>
            <a:pPr marL="0" indent="0">
              <a:lnSpc>
                <a:spcPct val="100000"/>
              </a:lnSpc>
              <a:spcBef>
                <a:spcPts val="400"/>
              </a:spcBef>
              <a:buNone/>
              <a:defRPr/>
            </a:pPr>
            <a:endParaRPr lang="en-US" altLang="en-US" sz="2300" dirty="0"/>
          </a:p>
          <a:p>
            <a:pPr marL="0" indent="0">
              <a:spcBef>
                <a:spcPts val="400"/>
              </a:spcBef>
              <a:buNone/>
              <a:defRPr/>
            </a:pPr>
            <a:endParaRPr lang="en-US" altLang="en-US" sz="2300" dirty="0"/>
          </a:p>
          <a:p>
            <a:pPr>
              <a:spcBef>
                <a:spcPts val="400"/>
              </a:spcBef>
            </a:pPr>
            <a:endParaRPr lang="en-US" sz="2300" dirty="0"/>
          </a:p>
          <a:p>
            <a:pPr>
              <a:spcBef>
                <a:spcPts val="400"/>
              </a:spcBef>
            </a:pPr>
            <a:endParaRPr lang="en-US" sz="2300" dirty="0"/>
          </a:p>
        </p:txBody>
      </p:sp>
      <p:pic>
        <p:nvPicPr>
          <p:cNvPr id="5" name="Bilde 4">
            <a:extLst>
              <a:ext uri="{FF2B5EF4-FFF2-40B4-BE49-F238E27FC236}">
                <a16:creationId xmlns:a16="http://schemas.microsoft.com/office/drawing/2014/main" id="{3C706F00-0296-4BEC-A4FC-E5CAB079B654}"/>
              </a:ext>
            </a:extLst>
          </p:cNvPr>
          <p:cNvPicPr>
            <a:picLocks noChangeAspect="1"/>
          </p:cNvPicPr>
          <p:nvPr/>
        </p:nvPicPr>
        <p:blipFill>
          <a:blip r:embed="rId3"/>
          <a:stretch>
            <a:fillRect/>
          </a:stretch>
        </p:blipFill>
        <p:spPr>
          <a:xfrm>
            <a:off x="6426016" y="5785522"/>
            <a:ext cx="2322448" cy="821546"/>
          </a:xfrm>
          <a:prstGeom prst="rect">
            <a:avLst/>
          </a:prstGeom>
        </p:spPr>
      </p:pic>
    </p:spTree>
    <p:extLst>
      <p:ext uri="{BB962C8B-B14F-4D97-AF65-F5344CB8AC3E}">
        <p14:creationId xmlns:p14="http://schemas.microsoft.com/office/powerpoint/2010/main" val="2063134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1"/>
          </p:nvPr>
        </p:nvSpPr>
        <p:spPr/>
        <p:txBody>
          <a:bodyPr>
            <a:normAutofit lnSpcReduction="10000"/>
          </a:bodyPr>
          <a:lstStyle/>
          <a:p>
            <a:pPr marL="0" indent="0">
              <a:buNone/>
            </a:pPr>
            <a:r>
              <a:rPr lang="nb-NO" dirty="0"/>
              <a:t>Representert i mer enn 200 land/geografiske områder</a:t>
            </a:r>
          </a:p>
          <a:p>
            <a:pPr marL="0" indent="0">
              <a:buNone/>
            </a:pPr>
            <a:r>
              <a:rPr lang="nb-NO" dirty="0"/>
              <a:t>1,2 mill. medlemmer</a:t>
            </a:r>
          </a:p>
          <a:p>
            <a:pPr marL="0" indent="0">
              <a:buNone/>
            </a:pPr>
            <a:r>
              <a:rPr lang="nb-NO" dirty="0"/>
              <a:t>36 000 klubber</a:t>
            </a:r>
          </a:p>
          <a:p>
            <a:pPr marL="0" indent="0">
              <a:buNone/>
            </a:pPr>
            <a:r>
              <a:rPr lang="nb-NO" dirty="0"/>
              <a:t>11 000 </a:t>
            </a:r>
            <a:r>
              <a:rPr lang="nb-NO" dirty="0" err="1"/>
              <a:t>Rotaractklubber</a:t>
            </a:r>
            <a:endParaRPr lang="nb-NO" dirty="0"/>
          </a:p>
          <a:p>
            <a:pPr marL="0" indent="0">
              <a:buNone/>
            </a:pPr>
            <a:r>
              <a:rPr lang="nb-NO" dirty="0"/>
              <a:t>34 soner</a:t>
            </a:r>
          </a:p>
          <a:p>
            <a:pPr marL="0" indent="0">
              <a:buNone/>
            </a:pPr>
            <a:r>
              <a:rPr lang="nb-NO" dirty="0"/>
              <a:t>Alle rotarianere kan besøke alle klubber hvor de vil. </a:t>
            </a:r>
            <a:endParaRPr lang="nb-NO" u="sng" dirty="0"/>
          </a:p>
          <a:p>
            <a:endParaRPr lang="nb-NO" dirty="0"/>
          </a:p>
        </p:txBody>
      </p:sp>
      <p:sp>
        <p:nvSpPr>
          <p:cNvPr id="4" name="Tittel 3"/>
          <p:cNvSpPr>
            <a:spLocks noGrp="1"/>
          </p:cNvSpPr>
          <p:nvPr>
            <p:ph type="title"/>
          </p:nvPr>
        </p:nvSpPr>
        <p:spPr/>
        <p:txBody>
          <a:bodyPr>
            <a:noAutofit/>
          </a:bodyPr>
          <a:lstStyle/>
          <a:p>
            <a:r>
              <a:rPr lang="nb-NO" sz="3200" dirty="0"/>
              <a:t>Her er vi, kort oppsummert:</a:t>
            </a:r>
          </a:p>
        </p:txBody>
      </p:sp>
      <p:sp>
        <p:nvSpPr>
          <p:cNvPr id="9" name="Plassholder for innhold 8">
            <a:extLst>
              <a:ext uri="{FF2B5EF4-FFF2-40B4-BE49-F238E27FC236}">
                <a16:creationId xmlns:a16="http://schemas.microsoft.com/office/drawing/2014/main" id="{053E68FC-D74D-4500-A47E-7C743A50578A}"/>
              </a:ext>
            </a:extLst>
          </p:cNvPr>
          <p:cNvSpPr>
            <a:spLocks noGrp="1"/>
          </p:cNvSpPr>
          <p:nvPr>
            <p:ph sz="half" idx="2"/>
          </p:nvPr>
        </p:nvSpPr>
        <p:spPr/>
        <p:txBody>
          <a:bodyPr/>
          <a:lstStyle/>
          <a:p>
            <a:endParaRPr lang="nb-NO"/>
          </a:p>
        </p:txBody>
      </p:sp>
      <p:pic>
        <p:nvPicPr>
          <p:cNvPr id="10" name="Bilde 9">
            <a:extLst>
              <a:ext uri="{FF2B5EF4-FFF2-40B4-BE49-F238E27FC236}">
                <a16:creationId xmlns:a16="http://schemas.microsoft.com/office/drawing/2014/main" id="{602F8FB6-1558-4767-9C7F-330ABDA355E2}"/>
              </a:ext>
            </a:extLst>
          </p:cNvPr>
          <p:cNvPicPr>
            <a:picLocks noChangeAspect="1"/>
          </p:cNvPicPr>
          <p:nvPr/>
        </p:nvPicPr>
        <p:blipFill>
          <a:blip r:embed="rId3"/>
          <a:stretch>
            <a:fillRect/>
          </a:stretch>
        </p:blipFill>
        <p:spPr>
          <a:xfrm>
            <a:off x="4494545" y="1600200"/>
            <a:ext cx="4649455" cy="4375534"/>
          </a:xfrm>
          <a:prstGeom prst="rect">
            <a:avLst/>
          </a:prstGeom>
        </p:spPr>
      </p:pic>
    </p:spTree>
    <p:extLst>
      <p:ext uri="{BB962C8B-B14F-4D97-AF65-F5344CB8AC3E}">
        <p14:creationId xmlns:p14="http://schemas.microsoft.com/office/powerpoint/2010/main" val="371934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97D95-F695-4CD8-8848-79B74341EFB3}"/>
              </a:ext>
            </a:extLst>
          </p:cNvPr>
          <p:cNvPicPr>
            <a:picLocks noChangeAspect="1"/>
          </p:cNvPicPr>
          <p:nvPr/>
        </p:nvPicPr>
        <p:blipFill>
          <a:blip r:embed="rId3"/>
          <a:stretch>
            <a:fillRect/>
          </a:stretch>
        </p:blipFill>
        <p:spPr>
          <a:xfrm>
            <a:off x="0" y="0"/>
            <a:ext cx="9440163" cy="6615404"/>
          </a:xfrm>
          <a:prstGeom prst="rect">
            <a:avLst/>
          </a:prstGeom>
        </p:spPr>
      </p:pic>
    </p:spTree>
    <p:extLst>
      <p:ext uri="{BB962C8B-B14F-4D97-AF65-F5344CB8AC3E}">
        <p14:creationId xmlns:p14="http://schemas.microsoft.com/office/powerpoint/2010/main" val="3030350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54653-04C6-4FA7-9651-DC48EF7AAC12}"/>
              </a:ext>
            </a:extLst>
          </p:cNvPr>
          <p:cNvPicPr>
            <a:picLocks noChangeAspect="1"/>
          </p:cNvPicPr>
          <p:nvPr/>
        </p:nvPicPr>
        <p:blipFill>
          <a:blip r:embed="rId3"/>
          <a:stretch>
            <a:fillRect/>
          </a:stretch>
        </p:blipFill>
        <p:spPr>
          <a:xfrm>
            <a:off x="0" y="0"/>
            <a:ext cx="9674678" cy="6858000"/>
          </a:xfrm>
          <a:prstGeom prst="rect">
            <a:avLst/>
          </a:prstGeom>
        </p:spPr>
      </p:pic>
    </p:spTree>
    <p:extLst>
      <p:ext uri="{BB962C8B-B14F-4D97-AF65-F5344CB8AC3E}">
        <p14:creationId xmlns:p14="http://schemas.microsoft.com/office/powerpoint/2010/main" val="2571075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vegg, innendørs, stående&#10;&#10;Automatisk generert beskrivelse">
            <a:extLst>
              <a:ext uri="{FF2B5EF4-FFF2-40B4-BE49-F238E27FC236}">
                <a16:creationId xmlns:a16="http://schemas.microsoft.com/office/drawing/2014/main" id="{3CB95E82-51D0-4919-8669-F0A66876AF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887" y="2185696"/>
            <a:ext cx="3729913" cy="2486608"/>
          </a:xfrm>
          <a:prstGeom prst="rect">
            <a:avLst/>
          </a:prstGeom>
        </p:spPr>
      </p:pic>
      <p:sp>
        <p:nvSpPr>
          <p:cNvPr id="2" name="Tittel 1">
            <a:extLst>
              <a:ext uri="{FF2B5EF4-FFF2-40B4-BE49-F238E27FC236}">
                <a16:creationId xmlns:a16="http://schemas.microsoft.com/office/drawing/2014/main" id="{3D202100-2B96-4DC7-8CD3-7E7B424F33D8}"/>
              </a:ext>
            </a:extLst>
          </p:cNvPr>
          <p:cNvSpPr>
            <a:spLocks noGrp="1"/>
          </p:cNvSpPr>
          <p:nvPr>
            <p:ph type="title"/>
          </p:nvPr>
        </p:nvSpPr>
        <p:spPr/>
        <p:txBody>
          <a:bodyPr/>
          <a:lstStyle/>
          <a:p>
            <a:r>
              <a:rPr lang="nb-NO" dirty="0"/>
              <a:t>Hvorfor Rotary arbeider for fred</a:t>
            </a:r>
          </a:p>
        </p:txBody>
      </p:sp>
      <p:sp>
        <p:nvSpPr>
          <p:cNvPr id="4" name="Plassholder for innhold 3">
            <a:extLst>
              <a:ext uri="{FF2B5EF4-FFF2-40B4-BE49-F238E27FC236}">
                <a16:creationId xmlns:a16="http://schemas.microsoft.com/office/drawing/2014/main" id="{510C90D4-100B-42C1-AB7C-632EB0FF56FA}"/>
              </a:ext>
            </a:extLst>
          </p:cNvPr>
          <p:cNvSpPr>
            <a:spLocks noGrp="1"/>
          </p:cNvSpPr>
          <p:nvPr>
            <p:ph sz="half" idx="2"/>
          </p:nvPr>
        </p:nvSpPr>
        <p:spPr/>
        <p:txBody>
          <a:bodyPr/>
          <a:lstStyle/>
          <a:p>
            <a:pPr marL="0" indent="0">
              <a:buNone/>
            </a:pPr>
            <a:endParaRPr lang="nb-NO" sz="1600" dirty="0"/>
          </a:p>
          <a:p>
            <a:pPr marL="0" indent="0">
              <a:buNone/>
            </a:pPr>
            <a:endParaRPr lang="nb-NO" sz="1600" dirty="0"/>
          </a:p>
          <a:p>
            <a:pPr marL="0" indent="0">
              <a:buNone/>
            </a:pPr>
            <a:endParaRPr lang="nb-NO" sz="1600" dirty="0"/>
          </a:p>
          <a:p>
            <a:pPr marL="0" indent="0">
              <a:buNone/>
            </a:pPr>
            <a:endParaRPr lang="nb-NO" dirty="0"/>
          </a:p>
        </p:txBody>
      </p:sp>
      <p:sp>
        <p:nvSpPr>
          <p:cNvPr id="5" name="Plassholder for innhold 4">
            <a:extLst>
              <a:ext uri="{FF2B5EF4-FFF2-40B4-BE49-F238E27FC236}">
                <a16:creationId xmlns:a16="http://schemas.microsoft.com/office/drawing/2014/main" id="{910977E6-5012-4396-A616-D4B2541EA337}"/>
              </a:ext>
            </a:extLst>
          </p:cNvPr>
          <p:cNvSpPr>
            <a:spLocks noGrp="1"/>
          </p:cNvSpPr>
          <p:nvPr>
            <p:ph sz="half" idx="1"/>
          </p:nvPr>
        </p:nvSpPr>
        <p:spPr/>
        <p:txBody>
          <a:bodyPr>
            <a:normAutofit lnSpcReduction="10000"/>
          </a:bodyPr>
          <a:lstStyle/>
          <a:p>
            <a:pPr marL="0" indent="0">
              <a:buNone/>
            </a:pPr>
            <a:r>
              <a:rPr lang="nb-NO" dirty="0"/>
              <a:t>Vold og konflikter driver millioner av mennesker på flukt hvert år.  </a:t>
            </a:r>
          </a:p>
          <a:p>
            <a:pPr marL="0" indent="0">
              <a:buNone/>
            </a:pPr>
            <a:r>
              <a:rPr lang="nb-NO" dirty="0"/>
              <a:t>Halvparten av de som blir drept er barn, og 90 prosent sivile.</a:t>
            </a:r>
          </a:p>
          <a:p>
            <a:pPr marL="0" indent="0">
              <a:buNone/>
            </a:pPr>
            <a:r>
              <a:rPr lang="nb-NO" dirty="0"/>
              <a:t>Vi nekter å akseptere konflikter som en naturlig del av livet. </a:t>
            </a:r>
          </a:p>
          <a:p>
            <a:endParaRPr lang="nb-NO" dirty="0"/>
          </a:p>
        </p:txBody>
      </p:sp>
    </p:spTree>
    <p:extLst>
      <p:ext uri="{BB962C8B-B14F-4D97-AF65-F5344CB8AC3E}">
        <p14:creationId xmlns:p14="http://schemas.microsoft.com/office/powerpoint/2010/main" val="182783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1"/>
          </p:nvPr>
        </p:nvSpPr>
        <p:spPr/>
        <p:txBody>
          <a:bodyPr>
            <a:normAutofit/>
          </a:bodyPr>
          <a:lstStyle/>
          <a:p>
            <a:pPr marL="0" indent="0">
              <a:buNone/>
            </a:pPr>
            <a:r>
              <a:rPr lang="nb-NO" sz="2000" dirty="0"/>
              <a:t>Rotary tilbyr stipend i arbeid for fred og forsoning ved 7 universiteter</a:t>
            </a:r>
          </a:p>
          <a:p>
            <a:r>
              <a:rPr lang="nb-NO" sz="2000" dirty="0"/>
              <a:t>Masterstipend (2 år)</a:t>
            </a:r>
          </a:p>
          <a:p>
            <a:r>
              <a:rPr lang="nb-NO" sz="2000" dirty="0"/>
              <a:t>Sertifiseringskurs (3 </a:t>
            </a:r>
            <a:r>
              <a:rPr lang="nb-NO" sz="2000" dirty="0" err="1"/>
              <a:t>mndr</a:t>
            </a:r>
            <a:r>
              <a:rPr lang="nb-NO" sz="2000" dirty="0"/>
              <a:t>.)</a:t>
            </a:r>
          </a:p>
          <a:p>
            <a:pPr marL="0" indent="0">
              <a:buNone/>
            </a:pPr>
            <a:r>
              <a:rPr lang="nb-NO" sz="2000" dirty="0"/>
              <a:t>Mer enn 1 000 studenter har gjennomført programmet</a:t>
            </a:r>
          </a:p>
          <a:p>
            <a:pPr marL="0" indent="0">
              <a:buNone/>
            </a:pPr>
            <a:endParaRPr lang="nb-NO" sz="2000" dirty="0"/>
          </a:p>
          <a:p>
            <a:pPr marL="0" indent="0">
              <a:buNone/>
            </a:pPr>
            <a:r>
              <a:rPr lang="nb-NO" sz="2000" dirty="0"/>
              <a:t>Tilbudet utvides fra 2020-2021: Makere </a:t>
            </a:r>
            <a:r>
              <a:rPr lang="nb-NO" sz="2000" dirty="0" err="1"/>
              <a:t>University</a:t>
            </a:r>
            <a:r>
              <a:rPr lang="nb-NO" sz="2000" dirty="0"/>
              <a:t>, Kampala, Uganda</a:t>
            </a:r>
          </a:p>
          <a:p>
            <a:endParaRPr lang="nb-NO" dirty="0"/>
          </a:p>
        </p:txBody>
      </p:sp>
      <p:sp>
        <p:nvSpPr>
          <p:cNvPr id="4" name="Tittel 3"/>
          <p:cNvSpPr>
            <a:spLocks noGrp="1"/>
          </p:cNvSpPr>
          <p:nvPr>
            <p:ph type="title"/>
          </p:nvPr>
        </p:nvSpPr>
        <p:spPr/>
        <p:txBody>
          <a:bodyPr>
            <a:noAutofit/>
          </a:bodyPr>
          <a:lstStyle/>
          <a:p>
            <a:r>
              <a:rPr lang="nb-NO" sz="2400" dirty="0"/>
              <a:t>Rotary er hva Rotary gjør – Fredssentrene - Synlighet</a:t>
            </a:r>
          </a:p>
        </p:txBody>
      </p:sp>
      <p:pic>
        <p:nvPicPr>
          <p:cNvPr id="5"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4506" y="1855694"/>
            <a:ext cx="4004990" cy="4034117"/>
          </a:xfrm>
          <a:prstGeom prst="rect">
            <a:avLst/>
          </a:prstGeom>
        </p:spPr>
      </p:pic>
    </p:spTree>
    <p:extLst>
      <p:ext uri="{BB962C8B-B14F-4D97-AF65-F5344CB8AC3E}">
        <p14:creationId xmlns:p14="http://schemas.microsoft.com/office/powerpoint/2010/main" val="40965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F448-5E22-4E69-B230-5F629344ADE3}"/>
              </a:ext>
            </a:extLst>
          </p:cNvPr>
          <p:cNvSpPr>
            <a:spLocks noGrp="1"/>
          </p:cNvSpPr>
          <p:nvPr>
            <p:ph type="title"/>
          </p:nvPr>
        </p:nvSpPr>
        <p:spPr/>
        <p:txBody>
          <a:bodyPr/>
          <a:lstStyle/>
          <a:p>
            <a:r>
              <a:rPr lang="nb-NO" dirty="0"/>
              <a:t>The Rotary Peace Centers: Kort historikk</a:t>
            </a:r>
          </a:p>
        </p:txBody>
      </p:sp>
      <p:sp>
        <p:nvSpPr>
          <p:cNvPr id="4" name="Content Placeholder 3">
            <a:extLst>
              <a:ext uri="{FF2B5EF4-FFF2-40B4-BE49-F238E27FC236}">
                <a16:creationId xmlns:a16="http://schemas.microsoft.com/office/drawing/2014/main" id="{83C3B22C-3D37-45EC-874F-12A46B43E8D4}"/>
              </a:ext>
            </a:extLst>
          </p:cNvPr>
          <p:cNvSpPr>
            <a:spLocks noGrp="1"/>
          </p:cNvSpPr>
          <p:nvPr>
            <p:ph sz="half" idx="2"/>
          </p:nvPr>
        </p:nvSpPr>
        <p:spPr/>
        <p:txBody>
          <a:bodyPr/>
          <a:lstStyle/>
          <a:p>
            <a:r>
              <a:rPr lang="nb-NO" sz="2000" dirty="0"/>
              <a:t>1999 Etablert masterstudie.</a:t>
            </a:r>
          </a:p>
          <a:p>
            <a:r>
              <a:rPr lang="nb-NO" sz="2000" dirty="0"/>
              <a:t>2002 Oppstart 1. kull</a:t>
            </a:r>
          </a:p>
          <a:p>
            <a:r>
              <a:rPr lang="nb-NO" sz="2000" dirty="0"/>
              <a:t>2004 1. kull ferdig</a:t>
            </a:r>
          </a:p>
          <a:p>
            <a:r>
              <a:rPr lang="nb-NO" sz="2000" dirty="0"/>
              <a:t>2006 Oppstart av pilot, 3 mndr. sertifiseringskurs</a:t>
            </a:r>
          </a:p>
          <a:p>
            <a:r>
              <a:rPr lang="nb-NO" sz="2000" dirty="0"/>
              <a:t>2008 Kurset etablert</a:t>
            </a:r>
          </a:p>
          <a:p>
            <a:r>
              <a:rPr lang="nb-NO" sz="2000" dirty="0"/>
              <a:t>2012 Extern evaluering</a:t>
            </a:r>
          </a:p>
          <a:p>
            <a:r>
              <a:rPr lang="nb-NO" sz="2000" dirty="0"/>
              <a:t>2014  Nytt navn: Rotary Peace Centers, Rotary Peace Fellows</a:t>
            </a:r>
          </a:p>
          <a:p>
            <a:r>
              <a:rPr lang="nb-NO" sz="2000" dirty="0"/>
              <a:t>2017 En ny strategi er under arbeidelse og et nyttsertifikat-program er under utvikling.</a:t>
            </a:r>
          </a:p>
          <a:p>
            <a:endParaRPr lang="nb-NO" sz="2000" dirty="0"/>
          </a:p>
          <a:p>
            <a:endParaRPr lang="nb-NO" dirty="0"/>
          </a:p>
          <a:p>
            <a:endParaRPr lang="nb-NO" dirty="0"/>
          </a:p>
          <a:p>
            <a:endParaRPr lang="nb-NO" dirty="0"/>
          </a:p>
          <a:p>
            <a:endParaRPr lang="nb-NO" dirty="0"/>
          </a:p>
        </p:txBody>
      </p:sp>
      <p:sp>
        <p:nvSpPr>
          <p:cNvPr id="9" name="Content Placeholder 8">
            <a:extLst>
              <a:ext uri="{FF2B5EF4-FFF2-40B4-BE49-F238E27FC236}">
                <a16:creationId xmlns:a16="http://schemas.microsoft.com/office/drawing/2014/main" id="{02A8A088-1F78-4D1C-A207-C31856288C97}"/>
              </a:ext>
            </a:extLst>
          </p:cNvPr>
          <p:cNvSpPr>
            <a:spLocks noGrp="1"/>
          </p:cNvSpPr>
          <p:nvPr>
            <p:ph sz="half" idx="1"/>
          </p:nvPr>
        </p:nvSpPr>
        <p:spPr/>
        <p:txBody>
          <a:bodyPr/>
          <a:lstStyle/>
          <a:p>
            <a:endParaRPr lang="nb-NO" dirty="0"/>
          </a:p>
        </p:txBody>
      </p:sp>
      <p:pic>
        <p:nvPicPr>
          <p:cNvPr id="6" name="Content Placeholder 8">
            <a:extLst>
              <a:ext uri="{FF2B5EF4-FFF2-40B4-BE49-F238E27FC236}">
                <a16:creationId xmlns:a16="http://schemas.microsoft.com/office/drawing/2014/main" id="{C25DB995-24CA-479F-9BA7-9057E109ED01}"/>
              </a:ext>
            </a:extLst>
          </p:cNvPr>
          <p:cNvPicPr>
            <a:picLocks noChangeAspect="1"/>
          </p:cNvPicPr>
          <p:nvPr/>
        </p:nvPicPr>
        <p:blipFill>
          <a:blip r:embed="rId3"/>
          <a:stretch>
            <a:fillRect/>
          </a:stretch>
        </p:blipFill>
        <p:spPr>
          <a:xfrm>
            <a:off x="7668344" y="103730"/>
            <a:ext cx="1321313" cy="1021014"/>
          </a:xfrm>
          <a:prstGeom prst="rect">
            <a:avLst/>
          </a:prstGeom>
        </p:spPr>
      </p:pic>
      <p:pic>
        <p:nvPicPr>
          <p:cNvPr id="5" name="Picture 4">
            <a:extLst>
              <a:ext uri="{FF2B5EF4-FFF2-40B4-BE49-F238E27FC236}">
                <a16:creationId xmlns:a16="http://schemas.microsoft.com/office/drawing/2014/main" id="{706EF27B-D5EC-4AA7-93AA-6A895567705A}"/>
              </a:ext>
            </a:extLst>
          </p:cNvPr>
          <p:cNvPicPr>
            <a:picLocks noChangeAspect="1"/>
          </p:cNvPicPr>
          <p:nvPr/>
        </p:nvPicPr>
        <p:blipFill>
          <a:blip r:embed="rId4"/>
          <a:stretch>
            <a:fillRect/>
          </a:stretch>
        </p:blipFill>
        <p:spPr>
          <a:xfrm>
            <a:off x="592735" y="1715659"/>
            <a:ext cx="3619225" cy="4500591"/>
          </a:xfrm>
          <a:prstGeom prst="rect">
            <a:avLst/>
          </a:prstGeom>
        </p:spPr>
      </p:pic>
    </p:spTree>
    <p:extLst>
      <p:ext uri="{BB962C8B-B14F-4D97-AF65-F5344CB8AC3E}">
        <p14:creationId xmlns:p14="http://schemas.microsoft.com/office/powerpoint/2010/main" val="409428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3043FD4-3A00-493D-963C-0CD34C37B16B}"/>
              </a:ext>
            </a:extLst>
          </p:cNvPr>
          <p:cNvSpPr>
            <a:spLocks noGrp="1"/>
          </p:cNvSpPr>
          <p:nvPr>
            <p:ph idx="1"/>
          </p:nvPr>
        </p:nvSpPr>
        <p:spPr>
          <a:xfrm>
            <a:off x="457200" y="928380"/>
            <a:ext cx="8229600" cy="4525963"/>
          </a:xfrm>
        </p:spPr>
        <p:txBody>
          <a:bodyPr>
            <a:normAutofit/>
          </a:bodyPr>
          <a:lstStyle/>
          <a:p>
            <a:pPr marL="0" indent="0">
              <a:buNone/>
            </a:pPr>
            <a:r>
              <a:rPr lang="en-US" sz="2000" b="1" dirty="0"/>
              <a:t>Rotary Day at the United Nations celebrates two organizations’ shared vision for peace and highlights the critical humanitarian activities that Rotary and the UN lead around the world.</a:t>
            </a:r>
          </a:p>
          <a:p>
            <a:pPr marL="0" indent="0">
              <a:buNone/>
            </a:pPr>
            <a:endParaRPr lang="en-US" sz="2000" dirty="0"/>
          </a:p>
          <a:p>
            <a:pPr marL="0" indent="0">
              <a:buNone/>
            </a:pPr>
            <a:r>
              <a:rPr lang="en-US" sz="2000" dirty="0"/>
              <a:t>With the theme Connecting for Good, this year’s event will focus on community-based solutions to the global refugee crisis. We’ll also honor six members of the Rotary family as Rotary People of Action: Connectors Beyond Borders and see how their inspiring work has addressed the crisis.</a:t>
            </a:r>
          </a:p>
          <a:p>
            <a:pPr marL="0" indent="0">
              <a:buNone/>
            </a:pPr>
            <a:r>
              <a:rPr lang="en-US" sz="2400" dirty="0" err="1"/>
              <a:t>Registration:https</a:t>
            </a:r>
            <a:r>
              <a:rPr lang="en-US" sz="2400" dirty="0"/>
              <a:t>://www.rotaryundaynyc.org/</a:t>
            </a:r>
          </a:p>
          <a:p>
            <a:endParaRPr lang="nb-NO" dirty="0"/>
          </a:p>
        </p:txBody>
      </p:sp>
      <p:sp>
        <p:nvSpPr>
          <p:cNvPr id="3" name="Tittel 2">
            <a:extLst>
              <a:ext uri="{FF2B5EF4-FFF2-40B4-BE49-F238E27FC236}">
                <a16:creationId xmlns:a16="http://schemas.microsoft.com/office/drawing/2014/main" id="{8758F307-05A1-49A3-A77A-FA1340F19AE5}"/>
              </a:ext>
            </a:extLst>
          </p:cNvPr>
          <p:cNvSpPr>
            <a:spLocks noGrp="1"/>
          </p:cNvSpPr>
          <p:nvPr>
            <p:ph type="title"/>
          </p:nvPr>
        </p:nvSpPr>
        <p:spPr/>
        <p:txBody>
          <a:bodyPr/>
          <a:lstStyle/>
          <a:p>
            <a:r>
              <a:rPr lang="nb-NO" dirty="0"/>
              <a:t>Rotary Day at </a:t>
            </a:r>
            <a:r>
              <a:rPr lang="nb-NO" dirty="0" err="1"/>
              <a:t>the</a:t>
            </a:r>
            <a:r>
              <a:rPr lang="nb-NO" dirty="0"/>
              <a:t> UN ) November 2019 New York </a:t>
            </a:r>
          </a:p>
        </p:txBody>
      </p:sp>
      <p:pic>
        <p:nvPicPr>
          <p:cNvPr id="5" name="Bilde 4">
            <a:extLst>
              <a:ext uri="{FF2B5EF4-FFF2-40B4-BE49-F238E27FC236}">
                <a16:creationId xmlns:a16="http://schemas.microsoft.com/office/drawing/2014/main" id="{07C47B57-1893-4911-A3E4-F5894177417C}"/>
              </a:ext>
            </a:extLst>
          </p:cNvPr>
          <p:cNvPicPr>
            <a:picLocks noChangeAspect="1"/>
          </p:cNvPicPr>
          <p:nvPr/>
        </p:nvPicPr>
        <p:blipFill>
          <a:blip r:embed="rId3"/>
          <a:stretch>
            <a:fillRect/>
          </a:stretch>
        </p:blipFill>
        <p:spPr>
          <a:xfrm>
            <a:off x="2771192" y="4780557"/>
            <a:ext cx="5915608" cy="1839661"/>
          </a:xfrm>
          <a:prstGeom prst="rect">
            <a:avLst/>
          </a:prstGeom>
        </p:spPr>
      </p:pic>
    </p:spTree>
    <p:extLst>
      <p:ext uri="{BB962C8B-B14F-4D97-AF65-F5344CB8AC3E}">
        <p14:creationId xmlns:p14="http://schemas.microsoft.com/office/powerpoint/2010/main" val="20532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s://www.directrelief.org/wp-content/uploads/charity_navigator.gif">
            <a:extLst>
              <a:ext uri="{FF2B5EF4-FFF2-40B4-BE49-F238E27FC236}">
                <a16:creationId xmlns:a16="http://schemas.microsoft.com/office/drawing/2014/main" id="{23F07C7A-2FA4-48B9-B849-0B4ECCBEF3B7}"/>
              </a:ext>
            </a:extLst>
          </p:cNvPr>
          <p:cNvPicPr>
            <a:picLocks noChangeAspect="1" noChangeArrowheads="1"/>
          </p:cNvPicPr>
          <p:nvPr/>
        </p:nvPicPr>
        <p:blipFill>
          <a:blip r:embed="rId3"/>
          <a:srcRect/>
          <a:stretch>
            <a:fillRect/>
          </a:stretch>
        </p:blipFill>
        <p:spPr bwMode="auto">
          <a:xfrm>
            <a:off x="5258408" y="1077692"/>
            <a:ext cx="1254961" cy="12549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lassholder for innhold 1">
            <a:extLst>
              <a:ext uri="{FF2B5EF4-FFF2-40B4-BE49-F238E27FC236}">
                <a16:creationId xmlns:a16="http://schemas.microsoft.com/office/drawing/2014/main" id="{9791C64F-962F-46E7-9FDF-9F967F971FF9}"/>
              </a:ext>
            </a:extLst>
          </p:cNvPr>
          <p:cNvSpPr>
            <a:spLocks noGrp="1"/>
          </p:cNvSpPr>
          <p:nvPr>
            <p:ph idx="1"/>
          </p:nvPr>
        </p:nvSpPr>
        <p:spPr>
          <a:xfrm>
            <a:off x="457200" y="891080"/>
            <a:ext cx="8229600" cy="4525963"/>
          </a:xfrm>
        </p:spPr>
        <p:txBody>
          <a:bodyPr/>
          <a:lstStyle/>
          <a:p>
            <a:endParaRPr lang="nb-NO" dirty="0"/>
          </a:p>
          <a:p>
            <a:pPr marL="0" indent="0">
              <a:buNone/>
            </a:pPr>
            <a:r>
              <a:rPr lang="nb-NO" dirty="0" err="1"/>
              <a:t>Charity</a:t>
            </a:r>
            <a:r>
              <a:rPr lang="nb-NO" dirty="0"/>
              <a:t> Navigator: </a:t>
            </a:r>
          </a:p>
          <a:p>
            <a:endParaRPr lang="nb-NO" dirty="0"/>
          </a:p>
          <a:p>
            <a:r>
              <a:rPr lang="nb-NO" dirty="0"/>
              <a:t>TRF har fått topp score 11. år på rad</a:t>
            </a:r>
          </a:p>
          <a:p>
            <a:r>
              <a:rPr lang="nb-NO" dirty="0"/>
              <a:t>2019: TRF: 1. plass på «10 </a:t>
            </a:r>
            <a:r>
              <a:rPr lang="nb-NO" dirty="0" err="1"/>
              <a:t>of</a:t>
            </a:r>
            <a:r>
              <a:rPr lang="nb-NO" dirty="0"/>
              <a:t> </a:t>
            </a:r>
            <a:r>
              <a:rPr lang="nb-NO" dirty="0" err="1"/>
              <a:t>the</a:t>
            </a:r>
            <a:r>
              <a:rPr lang="nb-NO" dirty="0"/>
              <a:t> best </a:t>
            </a:r>
            <a:r>
              <a:rPr lang="nb-NO" dirty="0" err="1"/>
              <a:t>Charities</a:t>
            </a:r>
            <a:r>
              <a:rPr lang="nb-NO" dirty="0"/>
              <a:t> </a:t>
            </a:r>
            <a:r>
              <a:rPr lang="nb-NO" dirty="0" err="1"/>
              <a:t>Everyone’s</a:t>
            </a:r>
            <a:r>
              <a:rPr lang="nb-NO" dirty="0"/>
              <a:t> </a:t>
            </a:r>
            <a:r>
              <a:rPr lang="nb-NO" dirty="0" err="1"/>
              <a:t>heard</a:t>
            </a:r>
            <a:r>
              <a:rPr lang="nb-NO" dirty="0"/>
              <a:t> </a:t>
            </a:r>
            <a:r>
              <a:rPr lang="nb-NO" dirty="0" err="1"/>
              <a:t>of</a:t>
            </a:r>
            <a:endParaRPr lang="nb-NO" dirty="0"/>
          </a:p>
          <a:p>
            <a:r>
              <a:rPr lang="nb-NO" dirty="0"/>
              <a:t>92% av innbetalingene til TRF går til prosjekter</a:t>
            </a:r>
          </a:p>
          <a:p>
            <a:endParaRPr lang="nb-NO" dirty="0"/>
          </a:p>
          <a:p>
            <a:endParaRPr lang="nb-NO" dirty="0"/>
          </a:p>
          <a:p>
            <a:pPr marL="0" indent="0">
              <a:buNone/>
            </a:pPr>
            <a:endParaRPr lang="nb-NO" dirty="0"/>
          </a:p>
        </p:txBody>
      </p:sp>
      <p:sp>
        <p:nvSpPr>
          <p:cNvPr id="3" name="Tittel 2">
            <a:extLst>
              <a:ext uri="{FF2B5EF4-FFF2-40B4-BE49-F238E27FC236}">
                <a16:creationId xmlns:a16="http://schemas.microsoft.com/office/drawing/2014/main" id="{EDC454E6-AAC9-42F3-AA2B-BD7F5EE2B4CD}"/>
              </a:ext>
            </a:extLst>
          </p:cNvPr>
          <p:cNvSpPr>
            <a:spLocks noGrp="1"/>
          </p:cNvSpPr>
          <p:nvPr>
            <p:ph type="title"/>
          </p:nvPr>
        </p:nvSpPr>
        <p:spPr/>
        <p:txBody>
          <a:bodyPr>
            <a:normAutofit/>
          </a:bodyPr>
          <a:lstStyle/>
          <a:p>
            <a:r>
              <a:rPr lang="nb-NO" sz="2000" dirty="0" err="1"/>
              <a:t>Rotarys</a:t>
            </a:r>
            <a:r>
              <a:rPr lang="nb-NO" sz="2000" dirty="0"/>
              <a:t> verktøy er  Rotary fondet: TRF.</a:t>
            </a:r>
          </a:p>
        </p:txBody>
      </p:sp>
    </p:spTree>
    <p:extLst>
      <p:ext uri="{BB962C8B-B14F-4D97-AF65-F5344CB8AC3E}">
        <p14:creationId xmlns:p14="http://schemas.microsoft.com/office/powerpoint/2010/main" val="274807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ED73679-0D00-400A-B661-1C7583A37FBE}"/>
              </a:ext>
            </a:extLst>
          </p:cNvPr>
          <p:cNvPicPr/>
          <p:nvPr/>
        </p:nvPicPr>
        <p:blipFill>
          <a:blip r:embed="rId3"/>
          <a:stretch>
            <a:fillRect/>
          </a:stretch>
        </p:blipFill>
        <p:spPr>
          <a:xfrm>
            <a:off x="139959" y="4381868"/>
            <a:ext cx="6186196" cy="1720352"/>
          </a:xfrm>
          <a:prstGeom prst="rect">
            <a:avLst/>
          </a:prstGeom>
        </p:spPr>
      </p:pic>
      <p:sp>
        <p:nvSpPr>
          <p:cNvPr id="3" name="Tittel 2">
            <a:extLst>
              <a:ext uri="{FF2B5EF4-FFF2-40B4-BE49-F238E27FC236}">
                <a16:creationId xmlns:a16="http://schemas.microsoft.com/office/drawing/2014/main" id="{752DFC60-ABA8-4967-A860-C22CCA67695C}"/>
              </a:ext>
            </a:extLst>
          </p:cNvPr>
          <p:cNvSpPr>
            <a:spLocks noGrp="1"/>
          </p:cNvSpPr>
          <p:nvPr>
            <p:ph type="title"/>
          </p:nvPr>
        </p:nvSpPr>
        <p:spPr/>
        <p:txBody>
          <a:bodyPr/>
          <a:lstStyle/>
          <a:p>
            <a:r>
              <a:rPr lang="nb-NO" dirty="0" err="1"/>
              <a:t>Fellowships</a:t>
            </a:r>
            <a:r>
              <a:rPr lang="nb-NO" dirty="0"/>
              <a:t> – samler rotarianere med felles yrke eller fritidsinteresser</a:t>
            </a:r>
          </a:p>
        </p:txBody>
      </p:sp>
      <p:pic>
        <p:nvPicPr>
          <p:cNvPr id="4" name="Plassholder for innhold 3">
            <a:extLst>
              <a:ext uri="{FF2B5EF4-FFF2-40B4-BE49-F238E27FC236}">
                <a16:creationId xmlns:a16="http://schemas.microsoft.com/office/drawing/2014/main" id="{C9DA10D8-31C1-418C-AD5B-397FF1F543D4}"/>
              </a:ext>
            </a:extLst>
          </p:cNvPr>
          <p:cNvPicPr>
            <a:picLocks noGrp="1"/>
          </p:cNvPicPr>
          <p:nvPr>
            <p:ph idx="1"/>
          </p:nvPr>
        </p:nvPicPr>
        <p:blipFill>
          <a:blip r:embed="rId4"/>
          <a:stretch>
            <a:fillRect/>
          </a:stretch>
        </p:blipFill>
        <p:spPr>
          <a:xfrm>
            <a:off x="121298" y="1235544"/>
            <a:ext cx="4926563" cy="2765615"/>
          </a:xfrm>
          <a:prstGeom prst="rect">
            <a:avLst/>
          </a:prstGeom>
        </p:spPr>
      </p:pic>
      <p:pic>
        <p:nvPicPr>
          <p:cNvPr id="6" name="Bilde 5">
            <a:extLst>
              <a:ext uri="{FF2B5EF4-FFF2-40B4-BE49-F238E27FC236}">
                <a16:creationId xmlns:a16="http://schemas.microsoft.com/office/drawing/2014/main" id="{3BFFFF01-8841-4AE7-96CF-660DA866384C}"/>
              </a:ext>
            </a:extLst>
          </p:cNvPr>
          <p:cNvPicPr/>
          <p:nvPr/>
        </p:nvPicPr>
        <p:blipFill>
          <a:blip r:embed="rId5"/>
          <a:stretch>
            <a:fillRect/>
          </a:stretch>
        </p:blipFill>
        <p:spPr>
          <a:xfrm>
            <a:off x="5187820" y="1588286"/>
            <a:ext cx="3956180" cy="3450243"/>
          </a:xfrm>
          <a:prstGeom prst="rect">
            <a:avLst/>
          </a:prstGeom>
        </p:spPr>
      </p:pic>
    </p:spTree>
    <p:extLst>
      <p:ext uri="{BB962C8B-B14F-4D97-AF65-F5344CB8AC3E}">
        <p14:creationId xmlns:p14="http://schemas.microsoft.com/office/powerpoint/2010/main" val="229147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30E354B-51E9-4B45-99DA-180A7B0480F4}"/>
              </a:ext>
            </a:extLst>
          </p:cNvPr>
          <p:cNvSpPr>
            <a:spLocks noGrp="1"/>
          </p:cNvSpPr>
          <p:nvPr>
            <p:ph type="title"/>
          </p:nvPr>
        </p:nvSpPr>
        <p:spPr/>
        <p:txBody>
          <a:bodyPr/>
          <a:lstStyle/>
          <a:p>
            <a:r>
              <a:rPr lang="nb-NO" dirty="0"/>
              <a:t>Action Groups</a:t>
            </a:r>
          </a:p>
        </p:txBody>
      </p:sp>
      <p:pic>
        <p:nvPicPr>
          <p:cNvPr id="4" name="Picture 1">
            <a:extLst>
              <a:ext uri="{FF2B5EF4-FFF2-40B4-BE49-F238E27FC236}">
                <a16:creationId xmlns:a16="http://schemas.microsoft.com/office/drawing/2014/main" id="{CB9A9258-B250-4945-8DF8-5AC438909B26}"/>
              </a:ext>
            </a:extLst>
          </p:cNvPr>
          <p:cNvPicPr>
            <a:picLocks noGrp="1" noChangeAspect="1"/>
          </p:cNvPicPr>
          <p:nvPr>
            <p:ph idx="1"/>
          </p:nvPr>
        </p:nvPicPr>
        <p:blipFill>
          <a:blip r:embed="rId3"/>
          <a:stretch>
            <a:fillRect/>
          </a:stretch>
        </p:blipFill>
        <p:spPr>
          <a:xfrm>
            <a:off x="12538" y="1007707"/>
            <a:ext cx="4510681" cy="1754154"/>
          </a:xfrm>
          <a:prstGeom prst="rect">
            <a:avLst/>
          </a:prstGeom>
        </p:spPr>
      </p:pic>
      <p:pic>
        <p:nvPicPr>
          <p:cNvPr id="6" name="Bilde 5">
            <a:extLst>
              <a:ext uri="{FF2B5EF4-FFF2-40B4-BE49-F238E27FC236}">
                <a16:creationId xmlns:a16="http://schemas.microsoft.com/office/drawing/2014/main" id="{BF9199EB-0F6E-4267-B8BD-EBFAD056D187}"/>
              </a:ext>
            </a:extLst>
          </p:cNvPr>
          <p:cNvPicPr>
            <a:picLocks noChangeAspect="1"/>
          </p:cNvPicPr>
          <p:nvPr/>
        </p:nvPicPr>
        <p:blipFill>
          <a:blip r:embed="rId4"/>
          <a:stretch>
            <a:fillRect/>
          </a:stretch>
        </p:blipFill>
        <p:spPr>
          <a:xfrm>
            <a:off x="923731" y="3099341"/>
            <a:ext cx="6822232" cy="1206913"/>
          </a:xfrm>
          <a:prstGeom prst="rect">
            <a:avLst/>
          </a:prstGeom>
        </p:spPr>
      </p:pic>
      <p:pic>
        <p:nvPicPr>
          <p:cNvPr id="5" name="Bilde 4">
            <a:extLst>
              <a:ext uri="{FF2B5EF4-FFF2-40B4-BE49-F238E27FC236}">
                <a16:creationId xmlns:a16="http://schemas.microsoft.com/office/drawing/2014/main" id="{DECBF618-C16B-440C-A5D9-AED33C787A7A}"/>
              </a:ext>
            </a:extLst>
          </p:cNvPr>
          <p:cNvPicPr>
            <a:picLocks noChangeAspect="1"/>
          </p:cNvPicPr>
          <p:nvPr/>
        </p:nvPicPr>
        <p:blipFill>
          <a:blip r:embed="rId5"/>
          <a:stretch>
            <a:fillRect/>
          </a:stretch>
        </p:blipFill>
        <p:spPr>
          <a:xfrm>
            <a:off x="4572000" y="1231641"/>
            <a:ext cx="4475487" cy="1604284"/>
          </a:xfrm>
          <a:prstGeom prst="rect">
            <a:avLst/>
          </a:prstGeom>
        </p:spPr>
      </p:pic>
      <p:pic>
        <p:nvPicPr>
          <p:cNvPr id="7" name="Bilde 6">
            <a:extLst>
              <a:ext uri="{FF2B5EF4-FFF2-40B4-BE49-F238E27FC236}">
                <a16:creationId xmlns:a16="http://schemas.microsoft.com/office/drawing/2014/main" id="{158702BC-0628-4BF4-824A-C822C34BA17D}"/>
              </a:ext>
            </a:extLst>
          </p:cNvPr>
          <p:cNvPicPr>
            <a:picLocks noChangeAspect="1"/>
          </p:cNvPicPr>
          <p:nvPr/>
        </p:nvPicPr>
        <p:blipFill>
          <a:blip r:embed="rId6"/>
          <a:stretch>
            <a:fillRect/>
          </a:stretch>
        </p:blipFill>
        <p:spPr>
          <a:xfrm>
            <a:off x="923731" y="4519757"/>
            <a:ext cx="8220269" cy="1330536"/>
          </a:xfrm>
          <a:prstGeom prst="rect">
            <a:avLst/>
          </a:prstGeom>
        </p:spPr>
      </p:pic>
    </p:spTree>
    <p:extLst>
      <p:ext uri="{BB962C8B-B14F-4D97-AF65-F5344CB8AC3E}">
        <p14:creationId xmlns:p14="http://schemas.microsoft.com/office/powerpoint/2010/main" val="276084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049A73B-8418-4451-A06C-B0EF1156B9EF}"/>
              </a:ext>
            </a:extLst>
          </p:cNvPr>
          <p:cNvSpPr>
            <a:spLocks noGrp="1"/>
          </p:cNvSpPr>
          <p:nvPr>
            <p:ph type="body" idx="1"/>
          </p:nvPr>
        </p:nvSpPr>
        <p:spPr/>
        <p:txBody>
          <a:bodyPr/>
          <a:lstStyle/>
          <a:p>
            <a:r>
              <a:rPr lang="nb-NO" dirty="0"/>
              <a:t>Honolulu 6. -10. juni 2020</a:t>
            </a:r>
          </a:p>
        </p:txBody>
      </p:sp>
      <p:sp>
        <p:nvSpPr>
          <p:cNvPr id="4" name="Plassholder for tekst 3">
            <a:extLst>
              <a:ext uri="{FF2B5EF4-FFF2-40B4-BE49-F238E27FC236}">
                <a16:creationId xmlns:a16="http://schemas.microsoft.com/office/drawing/2014/main" id="{5FDDF719-3586-4936-B98B-A586FCDB1EEF}"/>
              </a:ext>
            </a:extLst>
          </p:cNvPr>
          <p:cNvSpPr>
            <a:spLocks noGrp="1"/>
          </p:cNvSpPr>
          <p:nvPr>
            <p:ph type="body" sz="quarter" idx="3"/>
          </p:nvPr>
        </p:nvSpPr>
        <p:spPr/>
        <p:txBody>
          <a:bodyPr/>
          <a:lstStyle/>
          <a:p>
            <a:r>
              <a:rPr lang="nb-NO" dirty="0"/>
              <a:t>Taipei 12. – 16. juni 2021</a:t>
            </a:r>
          </a:p>
        </p:txBody>
      </p:sp>
      <p:sp>
        <p:nvSpPr>
          <p:cNvPr id="6" name="Tittel 5">
            <a:extLst>
              <a:ext uri="{FF2B5EF4-FFF2-40B4-BE49-F238E27FC236}">
                <a16:creationId xmlns:a16="http://schemas.microsoft.com/office/drawing/2014/main" id="{D951727D-31AC-4D76-84F0-273C2B33A949}"/>
              </a:ext>
            </a:extLst>
          </p:cNvPr>
          <p:cNvSpPr>
            <a:spLocks noGrp="1"/>
          </p:cNvSpPr>
          <p:nvPr>
            <p:ph type="title"/>
          </p:nvPr>
        </p:nvSpPr>
        <p:spPr/>
        <p:txBody>
          <a:bodyPr/>
          <a:lstStyle/>
          <a:p>
            <a:r>
              <a:rPr lang="nb-NO" dirty="0"/>
              <a:t>Convention – en opplevelse for livet!</a:t>
            </a:r>
          </a:p>
        </p:txBody>
      </p:sp>
      <p:pic>
        <p:nvPicPr>
          <p:cNvPr id="7" name="Plassholder for innhold 4">
            <a:extLst>
              <a:ext uri="{FF2B5EF4-FFF2-40B4-BE49-F238E27FC236}">
                <a16:creationId xmlns:a16="http://schemas.microsoft.com/office/drawing/2014/main" id="{59D92F09-7B8B-4663-A201-80DB76A3CFA2}"/>
              </a:ext>
            </a:extLst>
          </p:cNvPr>
          <p:cNvPicPr>
            <a:picLocks noGrp="1" noChangeAspect="1"/>
          </p:cNvPicPr>
          <p:nvPr>
            <p:ph sz="half" idx="2"/>
          </p:nvPr>
        </p:nvPicPr>
        <p:blipFill>
          <a:blip r:embed="rId2"/>
          <a:stretch>
            <a:fillRect/>
          </a:stretch>
        </p:blipFill>
        <p:spPr>
          <a:xfrm>
            <a:off x="480137" y="2174875"/>
            <a:ext cx="3994314" cy="3951288"/>
          </a:xfrm>
          <a:prstGeom prst="rect">
            <a:avLst/>
          </a:prstGeom>
        </p:spPr>
      </p:pic>
      <p:pic>
        <p:nvPicPr>
          <p:cNvPr id="8" name="Plassholder for innhold 5">
            <a:extLst>
              <a:ext uri="{FF2B5EF4-FFF2-40B4-BE49-F238E27FC236}">
                <a16:creationId xmlns:a16="http://schemas.microsoft.com/office/drawing/2014/main" id="{67E1CB14-5537-48D9-A1EF-0052A60D2AED}"/>
              </a:ext>
            </a:extLst>
          </p:cNvPr>
          <p:cNvPicPr>
            <a:picLocks noGrp="1" noChangeAspect="1"/>
          </p:cNvPicPr>
          <p:nvPr>
            <p:ph sz="quarter" idx="4"/>
          </p:nvPr>
        </p:nvPicPr>
        <p:blipFill>
          <a:blip r:embed="rId3"/>
          <a:stretch>
            <a:fillRect/>
          </a:stretch>
        </p:blipFill>
        <p:spPr>
          <a:xfrm>
            <a:off x="4645025" y="2174875"/>
            <a:ext cx="4395094" cy="3951288"/>
          </a:xfrm>
          <a:prstGeom prst="rect">
            <a:avLst/>
          </a:prstGeom>
        </p:spPr>
      </p:pic>
    </p:spTree>
    <p:extLst>
      <p:ext uri="{BB962C8B-B14F-4D97-AF65-F5344CB8AC3E}">
        <p14:creationId xmlns:p14="http://schemas.microsoft.com/office/powerpoint/2010/main" val="38893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6585-BD49-4BE5-9B3B-1D03A2C02CB3}"/>
              </a:ext>
            </a:extLst>
          </p:cNvPr>
          <p:cNvSpPr>
            <a:spLocks noGrp="1"/>
          </p:cNvSpPr>
          <p:nvPr>
            <p:ph type="title"/>
          </p:nvPr>
        </p:nvSpPr>
        <p:spPr/>
        <p:txBody>
          <a:bodyPr/>
          <a:lstStyle/>
          <a:p>
            <a:r>
              <a:rPr lang="nb-NO" dirty="0"/>
              <a:t>ROTARYS ARBEID MOT NY STRATEGI</a:t>
            </a:r>
          </a:p>
        </p:txBody>
      </p:sp>
      <p:sp>
        <p:nvSpPr>
          <p:cNvPr id="3" name="Content Placeholder 2">
            <a:extLst>
              <a:ext uri="{FF2B5EF4-FFF2-40B4-BE49-F238E27FC236}">
                <a16:creationId xmlns:a16="http://schemas.microsoft.com/office/drawing/2014/main" id="{75FC0C9A-5569-4EF8-A612-6998B4022E51}"/>
              </a:ext>
            </a:extLst>
          </p:cNvPr>
          <p:cNvSpPr>
            <a:spLocks noGrp="1"/>
          </p:cNvSpPr>
          <p:nvPr>
            <p:ph idx="1"/>
          </p:nvPr>
        </p:nvSpPr>
        <p:spPr/>
        <p:txBody>
          <a:bodyPr/>
          <a:lstStyle/>
          <a:p>
            <a:pPr marL="0" indent="0">
              <a:buNone/>
            </a:pPr>
            <a:r>
              <a:rPr lang="nb-NO" dirty="0"/>
              <a:t>2017 Spørreundersøkelse:</a:t>
            </a:r>
          </a:p>
          <a:p>
            <a:pPr marL="0" indent="0">
              <a:buNone/>
            </a:pPr>
            <a:r>
              <a:rPr lang="nb-NO" b="1" dirty="0"/>
              <a:t>Your vision for Rotary’s future:</a:t>
            </a:r>
          </a:p>
          <a:p>
            <a:pPr marL="0" indent="0">
              <a:buNone/>
            </a:pPr>
            <a:r>
              <a:rPr lang="nb-NO" dirty="0"/>
              <a:t>30 000 deltagere</a:t>
            </a:r>
          </a:p>
          <a:p>
            <a:pPr marL="0" indent="0">
              <a:buNone/>
            </a:pPr>
            <a:r>
              <a:rPr lang="nb-NO" dirty="0"/>
              <a:t>Nå situasjon: Hva mener du om dagens Rotary?</a:t>
            </a:r>
          </a:p>
          <a:p>
            <a:pPr marL="0" indent="0">
              <a:buNone/>
            </a:pPr>
            <a:r>
              <a:rPr lang="nb-NO" dirty="0"/>
              <a:t>Fremtid: Hvordan er din ideelle organisasjon?</a:t>
            </a:r>
          </a:p>
          <a:p>
            <a:pPr marL="0" indent="0">
              <a:buNone/>
            </a:pPr>
            <a:endParaRPr lang="nb-NO" b="1" dirty="0"/>
          </a:p>
        </p:txBody>
      </p:sp>
    </p:spTree>
    <p:extLst>
      <p:ext uri="{BB962C8B-B14F-4D97-AF65-F5344CB8AC3E}">
        <p14:creationId xmlns:p14="http://schemas.microsoft.com/office/powerpoint/2010/main" val="130873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866D7458-2F5B-48EA-8BCD-C868D4656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989085"/>
          </a:xfrm>
          <a:prstGeom prst="rect">
            <a:avLst/>
          </a:prstGeom>
        </p:spPr>
      </p:pic>
    </p:spTree>
    <p:extLst>
      <p:ext uri="{BB962C8B-B14F-4D97-AF65-F5344CB8AC3E}">
        <p14:creationId xmlns:p14="http://schemas.microsoft.com/office/powerpoint/2010/main" val="251856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E673-A7A5-476B-BBD9-AAF6EAE66D48}"/>
              </a:ext>
            </a:extLst>
          </p:cNvPr>
          <p:cNvSpPr>
            <a:spLocks noGrp="1"/>
          </p:cNvSpPr>
          <p:nvPr>
            <p:ph type="title"/>
          </p:nvPr>
        </p:nvSpPr>
        <p:spPr>
          <a:xfrm>
            <a:off x="457200" y="274638"/>
            <a:ext cx="8229600" cy="778098"/>
          </a:xfrm>
        </p:spPr>
        <p:txBody>
          <a:bodyPr/>
          <a:lstStyle/>
          <a:p>
            <a:r>
              <a:rPr lang="nb-NO" dirty="0"/>
              <a:t>The Rotary Foundation (TRF)</a:t>
            </a:r>
          </a:p>
        </p:txBody>
      </p:sp>
      <p:sp>
        <p:nvSpPr>
          <p:cNvPr id="3" name="Content Placeholder 2">
            <a:extLst>
              <a:ext uri="{FF2B5EF4-FFF2-40B4-BE49-F238E27FC236}">
                <a16:creationId xmlns:a16="http://schemas.microsoft.com/office/drawing/2014/main" id="{93F8EDA4-664F-4DBE-97B6-68378A097055}"/>
              </a:ext>
            </a:extLst>
          </p:cNvPr>
          <p:cNvSpPr>
            <a:spLocks noGrp="1"/>
          </p:cNvSpPr>
          <p:nvPr>
            <p:ph sz="half" idx="1"/>
          </p:nvPr>
        </p:nvSpPr>
        <p:spPr/>
        <p:txBody>
          <a:bodyPr/>
          <a:lstStyle/>
          <a:p>
            <a:pPr marL="0" lvl="0" indent="0">
              <a:spcBef>
                <a:spcPts val="0"/>
              </a:spcBef>
              <a:buNone/>
            </a:pPr>
            <a:r>
              <a:rPr lang="en-US" altLang="en-US" sz="2600" dirty="0" err="1">
                <a:solidFill>
                  <a:srgbClr val="17458F"/>
                </a:solidFill>
                <a:latin typeface="Georgia" panose="02040502050405020303" pitchFamily="18" charset="0"/>
                <a:ea typeface="ＭＳ Ｐゴシック" pitchFamily="34" charset="-128"/>
              </a:rPr>
              <a:t>Målet</a:t>
            </a:r>
            <a:r>
              <a:rPr lang="en-US" altLang="en-US" sz="2600" dirty="0">
                <a:solidFill>
                  <a:srgbClr val="17458F"/>
                </a:solidFill>
                <a:latin typeface="Georgia" panose="02040502050405020303" pitchFamily="18" charset="0"/>
                <a:ea typeface="ＭＳ Ｐゴシック" pitchFamily="34" charset="-128"/>
              </a:rPr>
              <a:t> for </a:t>
            </a:r>
            <a:r>
              <a:rPr lang="en-US" altLang="en-US" sz="2600" dirty="0" err="1">
                <a:solidFill>
                  <a:srgbClr val="17458F"/>
                </a:solidFill>
                <a:latin typeface="Georgia" panose="02040502050405020303" pitchFamily="18" charset="0"/>
                <a:ea typeface="ＭＳ Ｐゴシック" pitchFamily="34" charset="-128"/>
              </a:rPr>
              <a:t>Rotaryfondet</a:t>
            </a:r>
            <a:r>
              <a:rPr lang="en-US" altLang="en-US" sz="2600" dirty="0">
                <a:solidFill>
                  <a:srgbClr val="17458F"/>
                </a:solidFill>
                <a:latin typeface="Georgia" panose="02040502050405020303" pitchFamily="18" charset="0"/>
                <a:ea typeface="ＭＳ Ｐゴシック" pitchFamily="34" charset="-128"/>
              </a:rPr>
              <a:t> er å </a:t>
            </a:r>
            <a:r>
              <a:rPr lang="en-US" altLang="en-US" sz="2600" dirty="0" err="1">
                <a:solidFill>
                  <a:srgbClr val="17458F"/>
                </a:solidFill>
                <a:latin typeface="Georgia" panose="02040502050405020303" pitchFamily="18" charset="0"/>
                <a:ea typeface="ＭＳ Ｐゴシック" pitchFamily="34" charset="-128"/>
              </a:rPr>
              <a:t>støtte</a:t>
            </a:r>
            <a:r>
              <a:rPr lang="en-US" altLang="en-US" sz="2600" dirty="0">
                <a:solidFill>
                  <a:srgbClr val="17458F"/>
                </a:solidFill>
                <a:latin typeface="Georgia" panose="02040502050405020303" pitchFamily="18" charset="0"/>
                <a:ea typeface="ＭＳ Ｐゴシック" pitchFamily="34" charset="-128"/>
              </a:rPr>
              <a:t> Rotary Internationals </a:t>
            </a:r>
            <a:r>
              <a:rPr lang="en-US" altLang="en-US" sz="2600" dirty="0" err="1">
                <a:solidFill>
                  <a:srgbClr val="17458F"/>
                </a:solidFill>
                <a:latin typeface="Georgia" panose="02040502050405020303" pitchFamily="18" charset="0"/>
                <a:ea typeface="ＭＳ Ｐゴシック" pitchFamily="34" charset="-128"/>
              </a:rPr>
              <a:t>bestrebelser</a:t>
            </a:r>
            <a:r>
              <a:rPr lang="en-US" altLang="en-US" sz="2600" dirty="0">
                <a:solidFill>
                  <a:srgbClr val="17458F"/>
                </a:solidFill>
                <a:latin typeface="Georgia" panose="02040502050405020303" pitchFamily="18" charset="0"/>
                <a:ea typeface="ＭＳ Ｐゴシック" pitchFamily="34" charset="-128"/>
              </a:rPr>
              <a:t> for å </a:t>
            </a:r>
            <a:r>
              <a:rPr lang="en-US" altLang="en-US" sz="2600" dirty="0" err="1">
                <a:solidFill>
                  <a:srgbClr val="17458F"/>
                </a:solidFill>
                <a:latin typeface="Georgia" panose="02040502050405020303" pitchFamily="18" charset="0"/>
                <a:ea typeface="ＭＳ Ｐゴシック" pitchFamily="34" charset="-128"/>
              </a:rPr>
              <a:t>nå</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Rotarys</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mål</a:t>
            </a:r>
            <a:r>
              <a:rPr lang="en-US" altLang="en-US" sz="2600" dirty="0">
                <a:solidFill>
                  <a:srgbClr val="17458F"/>
                </a:solidFill>
                <a:latin typeface="Georgia" panose="02040502050405020303" pitchFamily="18" charset="0"/>
                <a:ea typeface="ＭＳ Ｐゴシック" pitchFamily="34" charset="-128"/>
              </a:rPr>
              <a:t> om </a:t>
            </a:r>
            <a:r>
              <a:rPr lang="en-US" altLang="en-US" sz="2600" b="1" dirty="0" err="1">
                <a:solidFill>
                  <a:srgbClr val="17458F"/>
                </a:solidFill>
                <a:latin typeface="Georgia" panose="02040502050405020303" pitchFamily="18" charset="0"/>
                <a:ea typeface="ＭＳ Ｐゴシック" pitchFamily="34" charset="-128"/>
              </a:rPr>
              <a:t>verdensforståelse</a:t>
            </a:r>
            <a:r>
              <a:rPr lang="en-US" altLang="en-US" sz="2600" b="1" dirty="0">
                <a:solidFill>
                  <a:srgbClr val="17458F"/>
                </a:solidFill>
                <a:latin typeface="Georgia" panose="02040502050405020303" pitchFamily="18" charset="0"/>
                <a:ea typeface="ＭＳ Ｐゴシック" pitchFamily="34" charset="-128"/>
              </a:rPr>
              <a:t> </a:t>
            </a:r>
            <a:r>
              <a:rPr lang="en-US" altLang="en-US" sz="2600" b="1" dirty="0" err="1">
                <a:solidFill>
                  <a:srgbClr val="17458F"/>
                </a:solidFill>
                <a:latin typeface="Georgia" panose="02040502050405020303" pitchFamily="18" charset="0"/>
                <a:ea typeface="ＭＳ Ｐゴシック" pitchFamily="34" charset="-128"/>
              </a:rPr>
              <a:t>og</a:t>
            </a:r>
            <a:r>
              <a:rPr lang="en-US" altLang="en-US" sz="2600" b="1" dirty="0">
                <a:solidFill>
                  <a:srgbClr val="17458F"/>
                </a:solidFill>
                <a:latin typeface="Georgia" panose="02040502050405020303" pitchFamily="18" charset="0"/>
                <a:ea typeface="ＭＳ Ｐゴシック" pitchFamily="34" charset="-128"/>
              </a:rPr>
              <a:t> </a:t>
            </a:r>
            <a:r>
              <a:rPr lang="en-US" altLang="en-US" sz="2600" b="1" dirty="0" err="1">
                <a:solidFill>
                  <a:srgbClr val="17458F"/>
                </a:solidFill>
                <a:latin typeface="Georgia" panose="02040502050405020303" pitchFamily="18" charset="0"/>
                <a:ea typeface="ＭＳ Ｐゴシック" pitchFamily="34" charset="-128"/>
              </a:rPr>
              <a:t>fred</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gjennom</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lokale</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nasjonale</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og</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internasjonale</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humanitære</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opplærings</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og</a:t>
            </a:r>
            <a:r>
              <a:rPr lang="en-US" altLang="en-US" sz="2600" dirty="0">
                <a:solidFill>
                  <a:srgbClr val="17458F"/>
                </a:solidFill>
                <a:latin typeface="Georgia" panose="02040502050405020303" pitchFamily="18" charset="0"/>
                <a:ea typeface="ＭＳ Ｐゴシック" pitchFamily="34" charset="-128"/>
              </a:rPr>
              <a:t> </a:t>
            </a:r>
            <a:r>
              <a:rPr lang="en-US" altLang="en-US" sz="2600" dirty="0" err="1">
                <a:solidFill>
                  <a:srgbClr val="17458F"/>
                </a:solidFill>
                <a:latin typeface="Georgia" panose="02040502050405020303" pitchFamily="18" charset="0"/>
                <a:ea typeface="ＭＳ Ｐゴシック" pitchFamily="34" charset="-128"/>
              </a:rPr>
              <a:t>kulturelle</a:t>
            </a:r>
            <a:r>
              <a:rPr lang="en-US" altLang="en-US" sz="2600" dirty="0">
                <a:solidFill>
                  <a:srgbClr val="17458F"/>
                </a:solidFill>
                <a:latin typeface="Georgia" panose="02040502050405020303" pitchFamily="18" charset="0"/>
                <a:ea typeface="ＭＳ Ｐゴシック" pitchFamily="34" charset="-128"/>
              </a:rPr>
              <a:t> program.</a:t>
            </a:r>
            <a:endParaRPr lang="en-US" sz="2600" dirty="0">
              <a:solidFill>
                <a:srgbClr val="17458F"/>
              </a:solidFill>
              <a:latin typeface="Georgia" panose="02040502050405020303" pitchFamily="18" charset="0"/>
            </a:endParaRPr>
          </a:p>
        </p:txBody>
      </p:sp>
      <p:pic>
        <p:nvPicPr>
          <p:cNvPr id="8" name="Content Placeholder 7">
            <a:extLst>
              <a:ext uri="{FF2B5EF4-FFF2-40B4-BE49-F238E27FC236}">
                <a16:creationId xmlns:a16="http://schemas.microsoft.com/office/drawing/2014/main" id="{57D5BCD2-22F2-40A0-B702-57387659CE26}"/>
              </a:ext>
            </a:extLst>
          </p:cNvPr>
          <p:cNvPicPr>
            <a:picLocks noGrp="1" noChangeAspect="1"/>
          </p:cNvPicPr>
          <p:nvPr>
            <p:ph sz="half" idx="2"/>
          </p:nvPr>
        </p:nvPicPr>
        <p:blipFill>
          <a:blip r:embed="rId3"/>
          <a:stretch>
            <a:fillRect/>
          </a:stretch>
        </p:blipFill>
        <p:spPr>
          <a:xfrm>
            <a:off x="4417554" y="1700808"/>
            <a:ext cx="4195755" cy="4032447"/>
          </a:xfrm>
          <a:prstGeom prst="rect">
            <a:avLst/>
          </a:prstGeom>
        </p:spPr>
      </p:pic>
    </p:spTree>
    <p:extLst>
      <p:ext uri="{BB962C8B-B14F-4D97-AF65-F5344CB8AC3E}">
        <p14:creationId xmlns:p14="http://schemas.microsoft.com/office/powerpoint/2010/main" val="19654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557C1-3567-4778-A196-EBC6CDCAB9AD}"/>
              </a:ext>
            </a:extLst>
          </p:cNvPr>
          <p:cNvSpPr>
            <a:spLocks noGrp="1"/>
          </p:cNvSpPr>
          <p:nvPr>
            <p:ph type="title"/>
          </p:nvPr>
        </p:nvSpPr>
        <p:spPr/>
        <p:txBody>
          <a:bodyPr/>
          <a:lstStyle/>
          <a:p>
            <a:r>
              <a:rPr lang="nb-NO" dirty="0"/>
              <a:t>HVA FORTELLER UNDERSØKELSEN</a:t>
            </a:r>
          </a:p>
        </p:txBody>
      </p:sp>
      <p:sp>
        <p:nvSpPr>
          <p:cNvPr id="3" name="Content Placeholder 2">
            <a:extLst>
              <a:ext uri="{FF2B5EF4-FFF2-40B4-BE49-F238E27FC236}">
                <a16:creationId xmlns:a16="http://schemas.microsoft.com/office/drawing/2014/main" id="{200FFE6E-3E5B-4F0A-98FC-C95B6D691757}"/>
              </a:ext>
            </a:extLst>
          </p:cNvPr>
          <p:cNvSpPr>
            <a:spLocks noGrp="1"/>
          </p:cNvSpPr>
          <p:nvPr>
            <p:ph idx="1"/>
          </p:nvPr>
        </p:nvSpPr>
        <p:spPr/>
        <p:txBody>
          <a:bodyPr/>
          <a:lstStyle/>
          <a:p>
            <a:r>
              <a:rPr lang="nb-NO" dirty="0"/>
              <a:t>Viktigst: «Diversity», mangfold, i </a:t>
            </a:r>
            <a:r>
              <a:rPr lang="nb-NO" b="1" dirty="0"/>
              <a:t>yrker</a:t>
            </a:r>
            <a:r>
              <a:rPr lang="nb-NO" dirty="0"/>
              <a:t> er svært viktig.</a:t>
            </a:r>
          </a:p>
          <a:p>
            <a:r>
              <a:rPr lang="nb-NO" dirty="0"/>
              <a:t>Deretter: Mangfold i ulikheter i </a:t>
            </a:r>
            <a:r>
              <a:rPr lang="nb-NO" b="1" dirty="0"/>
              <a:t>perspektiv og meninger </a:t>
            </a:r>
          </a:p>
          <a:p>
            <a:endParaRPr lang="nb-NO" dirty="0"/>
          </a:p>
        </p:txBody>
      </p:sp>
    </p:spTree>
    <p:extLst>
      <p:ext uri="{BB962C8B-B14F-4D97-AF65-F5344CB8AC3E}">
        <p14:creationId xmlns:p14="http://schemas.microsoft.com/office/powerpoint/2010/main" val="35516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D240-9A91-42F5-BE8B-47CCCB674F6C}"/>
              </a:ext>
            </a:extLst>
          </p:cNvPr>
          <p:cNvSpPr>
            <a:spLocks noGrp="1"/>
          </p:cNvSpPr>
          <p:nvPr>
            <p:ph type="title"/>
          </p:nvPr>
        </p:nvSpPr>
        <p:spPr/>
        <p:txBody>
          <a:bodyPr/>
          <a:lstStyle/>
          <a:p>
            <a:r>
              <a:rPr lang="nb-NO" dirty="0"/>
              <a:t>FUNN </a:t>
            </a:r>
          </a:p>
        </p:txBody>
      </p:sp>
      <p:sp>
        <p:nvSpPr>
          <p:cNvPr id="3" name="Content Placeholder 2">
            <a:extLst>
              <a:ext uri="{FF2B5EF4-FFF2-40B4-BE49-F238E27FC236}">
                <a16:creationId xmlns:a16="http://schemas.microsoft.com/office/drawing/2014/main" id="{EE55F52F-319A-4650-A3F6-06D0879D2691}"/>
              </a:ext>
            </a:extLst>
          </p:cNvPr>
          <p:cNvSpPr>
            <a:spLocks noGrp="1"/>
          </p:cNvSpPr>
          <p:nvPr>
            <p:ph idx="1"/>
          </p:nvPr>
        </p:nvSpPr>
        <p:spPr/>
        <p:txBody>
          <a:bodyPr/>
          <a:lstStyle/>
          <a:p>
            <a:pPr marL="0" indent="0">
              <a:buNone/>
            </a:pPr>
            <a:r>
              <a:rPr lang="nb-NO" dirty="0"/>
              <a:t>Fornøyd med:</a:t>
            </a:r>
          </a:p>
          <a:p>
            <a:pPr marL="0" indent="0">
              <a:buNone/>
            </a:pPr>
            <a:r>
              <a:rPr lang="nb-NO" dirty="0"/>
              <a:t>Vennskap, langvarig medlemsskap, mulighet for å påvirke – bidra til en bedre verden.</a:t>
            </a:r>
          </a:p>
          <a:p>
            <a:pPr marL="0" indent="0">
              <a:buNone/>
            </a:pPr>
            <a:r>
              <a:rPr lang="nb-NO" dirty="0"/>
              <a:t>Rotarianere ønsker en organisasjon som arbeider for </a:t>
            </a:r>
            <a:r>
              <a:rPr lang="nb-NO" u="sng" dirty="0"/>
              <a:t>ulike</a:t>
            </a:r>
            <a:r>
              <a:rPr lang="nb-NO" dirty="0"/>
              <a:t> saker, ikke bare én. Rotarys fokusområder dekker det meste.</a:t>
            </a:r>
          </a:p>
          <a:p>
            <a:pPr marL="0" indent="0">
              <a:buNone/>
            </a:pPr>
            <a:r>
              <a:rPr lang="nb-NO" dirty="0"/>
              <a:t>De fleste er fornøyde og ønsker å forbli medlemmer.</a:t>
            </a:r>
          </a:p>
        </p:txBody>
      </p:sp>
    </p:spTree>
    <p:extLst>
      <p:ext uri="{BB962C8B-B14F-4D97-AF65-F5344CB8AC3E}">
        <p14:creationId xmlns:p14="http://schemas.microsoft.com/office/powerpoint/2010/main" val="343669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F91C-4E36-417C-B749-7BA6E00555C3}"/>
              </a:ext>
            </a:extLst>
          </p:cNvPr>
          <p:cNvSpPr>
            <a:spLocks noGrp="1"/>
          </p:cNvSpPr>
          <p:nvPr>
            <p:ph type="title"/>
          </p:nvPr>
        </p:nvSpPr>
        <p:spPr/>
        <p:txBody>
          <a:bodyPr/>
          <a:lstStyle/>
          <a:p>
            <a:r>
              <a:rPr lang="nb-NO" dirty="0"/>
              <a:t>MULIGHETER - FORBEDRINGSOMRÅDER</a:t>
            </a:r>
          </a:p>
        </p:txBody>
      </p:sp>
      <p:sp>
        <p:nvSpPr>
          <p:cNvPr id="3" name="Content Placeholder 2">
            <a:extLst>
              <a:ext uri="{FF2B5EF4-FFF2-40B4-BE49-F238E27FC236}">
                <a16:creationId xmlns:a16="http://schemas.microsoft.com/office/drawing/2014/main" id="{42FA8EBF-FF1D-49A6-9480-CEF91C6F7FB9}"/>
              </a:ext>
            </a:extLst>
          </p:cNvPr>
          <p:cNvSpPr>
            <a:spLocks noGrp="1"/>
          </p:cNvSpPr>
          <p:nvPr>
            <p:ph idx="1"/>
          </p:nvPr>
        </p:nvSpPr>
        <p:spPr/>
        <p:txBody>
          <a:bodyPr>
            <a:normAutofit lnSpcReduction="10000"/>
          </a:bodyPr>
          <a:lstStyle/>
          <a:p>
            <a:r>
              <a:rPr lang="nb-NO" sz="2400" dirty="0"/>
              <a:t>Unge medlemmer ønsker en større andel yngre medlemmer og kvinnelige medlemmer</a:t>
            </a:r>
          </a:p>
          <a:p>
            <a:r>
              <a:rPr lang="nb-NO" sz="2400" dirty="0"/>
              <a:t>Åpenhet og pålitelighet ikke godt nok. Dårlig intern kommunikasjon i en del klubber.</a:t>
            </a:r>
          </a:p>
          <a:p>
            <a:r>
              <a:rPr lang="nb-NO" sz="2400" dirty="0"/>
              <a:t>Behov for mer strategisk planarbeid</a:t>
            </a:r>
          </a:p>
          <a:p>
            <a:r>
              <a:rPr lang="nb-NO" sz="2400" dirty="0"/>
              <a:t>Endringer i Rotary går for sakte</a:t>
            </a:r>
          </a:p>
          <a:p>
            <a:r>
              <a:rPr lang="nb-NO" sz="2400" dirty="0"/>
              <a:t>Yngre medlemmer ønsker mer fokus på miljø</a:t>
            </a:r>
          </a:p>
          <a:p>
            <a:r>
              <a:rPr lang="nb-NO" sz="2400" dirty="0"/>
              <a:t>For lite engasjement på prosjekter lokalt og internasjonalt i klubbene</a:t>
            </a:r>
          </a:p>
          <a:p>
            <a:r>
              <a:rPr lang="nb-NO" sz="2400" dirty="0"/>
              <a:t>Noen klubber er for dårlige til å involvere hele klubben i sine prosjekter</a:t>
            </a:r>
          </a:p>
        </p:txBody>
      </p:sp>
    </p:spTree>
    <p:extLst>
      <p:ext uri="{BB962C8B-B14F-4D97-AF65-F5344CB8AC3E}">
        <p14:creationId xmlns:p14="http://schemas.microsoft.com/office/powerpoint/2010/main" val="28665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generated with high confidence">
            <a:extLst>
              <a:ext uri="{FF2B5EF4-FFF2-40B4-BE49-F238E27FC236}">
                <a16:creationId xmlns:a16="http://schemas.microsoft.com/office/drawing/2014/main" id="{6E53A4C5-75D8-4F48-9C75-C86ED57DD961}"/>
              </a:ext>
            </a:extLst>
          </p:cNvPr>
          <p:cNvPicPr>
            <a:picLocks noChangeAspect="1"/>
          </p:cNvPicPr>
          <p:nvPr/>
        </p:nvPicPr>
        <p:blipFill>
          <a:blip r:embed="rId3"/>
          <a:stretch>
            <a:fillRect/>
          </a:stretch>
        </p:blipFill>
        <p:spPr>
          <a:xfrm>
            <a:off x="4355976" y="2996952"/>
            <a:ext cx="4313594" cy="3388578"/>
          </a:xfrm>
          <a:prstGeom prst="rect">
            <a:avLst/>
          </a:prstGeom>
        </p:spPr>
      </p:pic>
      <p:sp>
        <p:nvSpPr>
          <p:cNvPr id="2" name="Plassholder for innhold 1">
            <a:extLst>
              <a:ext uri="{FF2B5EF4-FFF2-40B4-BE49-F238E27FC236}">
                <a16:creationId xmlns:a16="http://schemas.microsoft.com/office/drawing/2014/main" id="{BBF1EE98-CEBC-49CB-8C27-2B0C2CEF9000}"/>
              </a:ext>
            </a:extLst>
          </p:cNvPr>
          <p:cNvSpPr>
            <a:spLocks noGrp="1"/>
          </p:cNvSpPr>
          <p:nvPr>
            <p:ph idx="1"/>
          </p:nvPr>
        </p:nvSpPr>
        <p:spPr/>
        <p:txBody>
          <a:bodyPr/>
          <a:lstStyle/>
          <a:p>
            <a:pPr marL="0" indent="0">
              <a:buNone/>
            </a:pPr>
            <a:r>
              <a:rPr lang="nb-NO" dirty="0">
                <a:solidFill>
                  <a:schemeClr val="tx1">
                    <a:lumMod val="50000"/>
                    <a:lumOff val="50000"/>
                  </a:schemeClr>
                </a:solidFill>
              </a:rPr>
              <a:t>Sammen ser vi en verden der mennesker forenes og arbeider for å skape varige forbedringer – over hele kloden, i våre lokalsamfunn og i oss selv.</a:t>
            </a:r>
          </a:p>
          <a:p>
            <a:endParaRPr lang="nb-NO" dirty="0">
              <a:solidFill>
                <a:schemeClr val="tx1">
                  <a:lumMod val="50000"/>
                  <a:lumOff val="50000"/>
                </a:schemeClr>
              </a:solidFill>
            </a:endParaRPr>
          </a:p>
          <a:p>
            <a:endParaRPr lang="nb-NO" dirty="0">
              <a:solidFill>
                <a:schemeClr val="tx1">
                  <a:lumMod val="50000"/>
                  <a:lumOff val="50000"/>
                </a:schemeClr>
              </a:solidFill>
            </a:endParaRPr>
          </a:p>
          <a:p>
            <a:endParaRPr lang="en-US" dirty="0">
              <a:solidFill>
                <a:schemeClr val="tx1">
                  <a:lumMod val="50000"/>
                  <a:lumOff val="50000"/>
                </a:schemeClr>
              </a:solidFill>
            </a:endParaRPr>
          </a:p>
          <a:p>
            <a:endParaRPr lang="nb-NO" dirty="0"/>
          </a:p>
        </p:txBody>
      </p:sp>
      <p:sp>
        <p:nvSpPr>
          <p:cNvPr id="3" name="Tittel 2">
            <a:extLst>
              <a:ext uri="{FF2B5EF4-FFF2-40B4-BE49-F238E27FC236}">
                <a16:creationId xmlns:a16="http://schemas.microsoft.com/office/drawing/2014/main" id="{2FD273E9-41D2-47DD-8B59-CD0A399F3AB6}"/>
              </a:ext>
            </a:extLst>
          </p:cNvPr>
          <p:cNvSpPr>
            <a:spLocks noGrp="1"/>
          </p:cNvSpPr>
          <p:nvPr>
            <p:ph type="title"/>
          </p:nvPr>
        </p:nvSpPr>
        <p:spPr/>
        <p:txBody>
          <a:bodyPr/>
          <a:lstStyle/>
          <a:p>
            <a:r>
              <a:rPr lang="nb-NO" dirty="0"/>
              <a:t>Rotarys visjon</a:t>
            </a:r>
          </a:p>
        </p:txBody>
      </p:sp>
      <p:pic>
        <p:nvPicPr>
          <p:cNvPr id="4" name="Bilde 2" descr="RotaryMBS_RGB">
            <a:extLst>
              <a:ext uri="{FF2B5EF4-FFF2-40B4-BE49-F238E27FC236}">
                <a16:creationId xmlns:a16="http://schemas.microsoft.com/office/drawing/2014/main" id="{7B4FEDEF-CCCB-4E07-BECB-B8E1B79DD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8029"/>
            <a:ext cx="3848819" cy="144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9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41" y="854264"/>
            <a:ext cx="9254580" cy="5212080"/>
          </a:xfrm>
        </p:spPr>
      </p:pic>
    </p:spTree>
    <p:extLst>
      <p:ext uri="{BB962C8B-B14F-4D97-AF65-F5344CB8AC3E}">
        <p14:creationId xmlns:p14="http://schemas.microsoft.com/office/powerpoint/2010/main" val="309133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26759</TotalTime>
  <Words>2735</Words>
  <Application>Microsoft Office PowerPoint</Application>
  <PresentationFormat>Skjermfremvisning (4:3)</PresentationFormat>
  <Paragraphs>332</Paragraphs>
  <Slides>41</Slides>
  <Notes>28</Notes>
  <HiddenSlides>1</HiddenSlides>
  <MMClips>0</MMClips>
  <ScaleCrop>false</ScaleCrop>
  <HeadingPairs>
    <vt:vector size="6" baseType="variant">
      <vt:variant>
        <vt:lpstr>Brukte skrifter</vt:lpstr>
      </vt:variant>
      <vt:variant>
        <vt:i4>9</vt:i4>
      </vt:variant>
      <vt:variant>
        <vt:lpstr>Tema</vt:lpstr>
      </vt:variant>
      <vt:variant>
        <vt:i4>4</vt:i4>
      </vt:variant>
      <vt:variant>
        <vt:lpstr>Lysbildetitler</vt:lpstr>
      </vt:variant>
      <vt:variant>
        <vt:i4>41</vt:i4>
      </vt:variant>
    </vt:vector>
  </HeadingPairs>
  <TitlesOfParts>
    <vt:vector size="54" baseType="lpstr">
      <vt:lpstr>Arial</vt:lpstr>
      <vt:lpstr>Arial Narrow</vt:lpstr>
      <vt:lpstr>Arial Narrow Bold</vt:lpstr>
      <vt:lpstr>Calibri</vt:lpstr>
      <vt:lpstr>Corbel</vt:lpstr>
      <vt:lpstr>Georgia</vt:lpstr>
      <vt:lpstr>Symbol</vt:lpstr>
      <vt:lpstr>Times New Roman</vt:lpstr>
      <vt:lpstr>Wingdings</vt:lpstr>
      <vt:lpstr>1_Custom Design</vt:lpstr>
      <vt:lpstr>Custom Design</vt:lpstr>
      <vt:lpstr>2_Custom Design</vt:lpstr>
      <vt:lpstr>3_Custom Design</vt:lpstr>
      <vt:lpstr>HVORDAN UTVIKLE ROTARY LOKALT OG GLOBALT PDG E/MGA Ingrid Grandum Berget Distriktskonferanse D2250 5. oktober 2019</vt:lpstr>
      <vt:lpstr>Rotary – etablert i 1905</vt:lpstr>
      <vt:lpstr>Her er vi, kort oppsummert:</vt:lpstr>
      <vt:lpstr>ROTARYS ARBEID MOT NY STRATEGI</vt:lpstr>
      <vt:lpstr>HVA FORTELLER UNDERSØKELSEN</vt:lpstr>
      <vt:lpstr>FUNN </vt:lpstr>
      <vt:lpstr>MULIGHETER - FORBEDRINGSOMRÅDER</vt:lpstr>
      <vt:lpstr>Rotarys visjon</vt:lpstr>
      <vt:lpstr>PowerPoint-presentasjon</vt:lpstr>
      <vt:lpstr>PowerPoint-presentasjon</vt:lpstr>
      <vt:lpstr>PowerPoint-presentasjon</vt:lpstr>
      <vt:lpstr>PowerPoint-presentasjon</vt:lpstr>
      <vt:lpstr>PowerPoint-presentasjon</vt:lpstr>
      <vt:lpstr>Vårt omdømme</vt:lpstr>
      <vt:lpstr>PowerPoint-presentasjon</vt:lpstr>
      <vt:lpstr>FOKUSOMRÅDER</vt:lpstr>
      <vt:lpstr>Paul Percey Harris 1868 – 1947                                Arch C. Klumph 1869 - 1951</vt:lpstr>
      <vt:lpstr>PowerPoint-presentasjon</vt:lpstr>
      <vt:lpstr>Rotaract utvikler fremtidens ledere og nye rotarianere</vt:lpstr>
      <vt:lpstr>Om ulver og sauer</vt:lpstr>
      <vt:lpstr>Utvikle Rotary lokalt</vt:lpstr>
      <vt:lpstr>Utvikle Rotary globalt</vt:lpstr>
      <vt:lpstr>Status og attraktivitet</vt:lpstr>
      <vt:lpstr>Veggavis fra årets seminar i Gdansk</vt:lpstr>
      <vt:lpstr>Rotary er hva rotary gjør – f. eks prosjekter - synlighet</vt:lpstr>
      <vt:lpstr>PowerPoint-presentasjon</vt:lpstr>
      <vt:lpstr>PowerPoint-presentasjon</vt:lpstr>
      <vt:lpstr>PowerPoint-presentasjon</vt:lpstr>
      <vt:lpstr>Effekten av Rotarys polioarbeid</vt:lpstr>
      <vt:lpstr>PowerPoint-presentasjon</vt:lpstr>
      <vt:lpstr>PowerPoint-presentasjon</vt:lpstr>
      <vt:lpstr>Hvorfor Rotary arbeider for fred</vt:lpstr>
      <vt:lpstr>Rotary er hva Rotary gjør – Fredssentrene - Synlighet</vt:lpstr>
      <vt:lpstr>The Rotary Peace Centers: Kort historikk</vt:lpstr>
      <vt:lpstr>Rotary Day at the UN ) November 2019 New York </vt:lpstr>
      <vt:lpstr>Rotarys verktøy er  Rotary fondet: TRF.</vt:lpstr>
      <vt:lpstr>Fellowships – samler rotarianere med felles yrke eller fritidsinteresser</vt:lpstr>
      <vt:lpstr>Action Groups</vt:lpstr>
      <vt:lpstr>Convention – en opplevelse for livet!</vt:lpstr>
      <vt:lpstr>PowerPoint-presentasjon</vt:lpstr>
      <vt:lpstr>The Rotary Foundation (TRF)</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TRF 100 Years</dc:title>
  <dc:creator>Vanessa Court-Payen</dc:creator>
  <cp:lastModifiedBy>Ingrid Berget</cp:lastModifiedBy>
  <cp:revision>1467</cp:revision>
  <cp:lastPrinted>2019-08-13T07:16:38Z</cp:lastPrinted>
  <dcterms:created xsi:type="dcterms:W3CDTF">2007-01-17T18:13:17Z</dcterms:created>
  <dcterms:modified xsi:type="dcterms:W3CDTF">2019-10-04T16:18:26Z</dcterms:modified>
</cp:coreProperties>
</file>